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charts/chart6.xml" ContentType="application/vnd.openxmlformats-officedocument.drawingml.chart+xml"/>
  <Override PartName="/ppt/theme/themeOverride4.xml" ContentType="application/vnd.openxmlformats-officedocument.themeOverride+xml"/>
  <Override PartName="/ppt/charts/chart7.xml" ContentType="application/vnd.openxmlformats-officedocument.drawingml.chart+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77" r:id="rId5"/>
    <p:sldId id="272" r:id="rId6"/>
    <p:sldId id="261" r:id="rId7"/>
    <p:sldId id="262" r:id="rId8"/>
    <p:sldId id="263" r:id="rId9"/>
    <p:sldId id="279" r:id="rId10"/>
    <p:sldId id="280" r:id="rId11"/>
    <p:sldId id="273" r:id="rId12"/>
    <p:sldId id="278" r:id="rId13"/>
    <p:sldId id="276" r:id="rId14"/>
    <p:sldId id="267" r:id="rId15"/>
    <p:sldId id="268" r:id="rId16"/>
    <p:sldId id="269" r:id="rId17"/>
    <p:sldId id="270" r:id="rId18"/>
  </p:sldIdLst>
  <p:sldSz cx="9144000" cy="5143500" type="screen16x9"/>
  <p:notesSz cx="6858000" cy="9144000"/>
  <p:embeddedFontLst>
    <p:embeddedFont>
      <p:font typeface="Fjalla One" panose="02000506040000020004" pitchFamily="2" charset="0"/>
      <p:regular r:id="rId20"/>
    </p:embeddedFont>
    <p:embeddedFont>
      <p:font typeface="Lato" panose="020F0502020204030203" pitchFamily="34" charset="0"/>
      <p:regular r:id="rId21"/>
      <p:bold r:id="rId22"/>
      <p:italic r:id="rId23"/>
      <p:boldItalic r:id="rId24"/>
    </p:embeddedFont>
    <p:embeddedFont>
      <p:font typeface="Lato Black" panose="020F0502020204030204" pitchFamily="34" charset="0"/>
      <p:bold r:id="rId25"/>
      <p:italic r:id="rId26"/>
      <p:boldItalic r:id="rId27"/>
    </p:embeddedFont>
    <p:embeddedFont>
      <p:font typeface="Lato Light" panose="020F03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701" userDrawn="1">
          <p15:clr>
            <a:srgbClr val="A4A3A4"/>
          </p15:clr>
        </p15:guide>
        <p15:guide id="2" orient="horz" pos="2935" userDrawn="1">
          <p15:clr>
            <a:srgbClr val="A4A3A4"/>
          </p15:clr>
        </p15:guide>
        <p15:guide id="3" orient="horz" pos="531" userDrawn="1">
          <p15:clr>
            <a:srgbClr val="A4A3A4"/>
          </p15:clr>
        </p15:guide>
        <p15:guide id="4" pos="1224" userDrawn="1">
          <p15:clr>
            <a:srgbClr val="A4A3A4"/>
          </p15:clr>
        </p15:guide>
        <p15:guide id="5" pos="3833">
          <p15:clr>
            <a:srgbClr val="A4A3A4"/>
          </p15:clr>
        </p15:guide>
        <p15:guide id="6" orient="horz" pos="713"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eZpyOE7b6BkNQDpTeOyu7mkNO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165FEE-DEBE-D436-8B1C-77171A030616}" name="Marcus Cesar Ribeiro Campos Sobrinho" initials="MR" userId="S::marcus.campos@nomadglobal.com::386f7b09-22bc-48dd-9e68-53d7c4b9dc5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A1A13"/>
    <a:srgbClr val="FFC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960F07-1E05-400C-892A-FAF6FD9534F2}">
  <a:tblStyle styleId="{BE960F07-1E05-400C-892A-FAF6FD9534F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BEEEF"/>
          </a:solidFill>
        </a:fill>
      </a:tcStyle>
    </a:wholeTbl>
    <a:band1H>
      <a:tcTxStyle b="off" i="off"/>
      <a:tcStyle>
        <a:tcBdr/>
        <a:fill>
          <a:solidFill>
            <a:srgbClr val="D5DBDE"/>
          </a:solidFill>
        </a:fill>
      </a:tcStyle>
    </a:band1H>
    <a:band2H>
      <a:tcTxStyle b="off" i="off"/>
      <a:tcStyle>
        <a:tcBdr/>
      </a:tcStyle>
    </a:band2H>
    <a:band1V>
      <a:tcTxStyle b="off" i="off"/>
      <a:tcStyle>
        <a:tcBdr/>
        <a:fill>
          <a:solidFill>
            <a:srgbClr val="D5DBDE"/>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rgbClr val="EBEEEF"/>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4"/>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28"/>
  </p:normalViewPr>
  <p:slideViewPr>
    <p:cSldViewPr snapToGrid="0">
      <p:cViewPr varScale="1">
        <p:scale>
          <a:sx n="153" d="100"/>
          <a:sy n="153" d="100"/>
        </p:scale>
        <p:origin x="680" y="168"/>
      </p:cViewPr>
      <p:guideLst>
        <p:guide pos="1701"/>
        <p:guide orient="horz" pos="2935"/>
        <p:guide orient="horz" pos="531"/>
        <p:guide pos="1224"/>
        <p:guide pos="3833"/>
        <p:guide orient="horz" pos="71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customschemas.google.com/relationships/presentationmetadata" Target="metadata"/><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G:\Drives%20compartilhados\internal%20-%20investments\Conteudo\Apresenta&#231;&#245;es\Live%20Semanal\YFdata-LiveNomad_official_2024_Macro.xlsm"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G:\Drives%20compartilhados\internal%20-%20investments\Conteudo\Apresenta&#231;&#245;es\Live%20Semanal\YFdata-LiveNomad_official_2024_Macro.xlsm"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G:\Drives%20compartilhados\internal%20-%20investments\Conteudo\Apresenta&#231;&#245;es\Live%20Semanal\YFdata-LiveNomad_official_2024_Macro.xlsm"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G:\Drives%20compartilhados\internal%20-%20investments\Conteudo\Apresenta&#231;&#245;es\Live%20Semanal\YFdata-LiveNomad_official_2024_Macro.xlsm"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Drives%20compartilhados\internal%20-%20investments\Conteudo\Apresenta&#231;&#245;es\Live%20Semanal\YFdata-LiveNomad_official_2024_Macro.xlsm"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2" Type="http://schemas.openxmlformats.org/officeDocument/2006/relationships/oleObject" Target="file:///G:\Drives%20compartilhados\internal%20-%20investments\Conteudo\Apresenta&#231;&#245;es\Live%20Semanal\YFdata-LiveNomad_official_2024_Macro.xlsm" TargetMode="External"/><Relationship Id="rId1" Type="http://schemas.openxmlformats.org/officeDocument/2006/relationships/themeOverride" Target="../theme/themeOverride4.xml"/></Relationships>
</file>

<file path=ppt/charts/_rels/chart7.xml.rels><?xml version="1.0" encoding="UTF-8" standalone="yes"?>
<Relationships xmlns="http://schemas.openxmlformats.org/package/2006/relationships"><Relationship Id="rId2" Type="http://schemas.openxmlformats.org/officeDocument/2006/relationships/oleObject" Target="file:///G:\Drives%20compartilhados\internal%20-%20investments\Conteudo\Apresenta&#231;&#245;es\Live%20Semanal\YFdata-LiveNomad_official_2024_Macro.xlsm" TargetMode="External"/><Relationship Id="rId1" Type="http://schemas.openxmlformats.org/officeDocument/2006/relationships/themeOverride" Target="../theme/themeOverride5.xml"/></Relationships>
</file>

<file path=ppt/charts/_rels/chart8.xml.rels><?xml version="1.0" encoding="UTF-8" standalone="yes"?>
<Relationships xmlns="http://schemas.openxmlformats.org/package/2006/relationships"><Relationship Id="rId3" Type="http://schemas.openxmlformats.org/officeDocument/2006/relationships/oleObject" Target="file:///G:\Drives%20compartilhados\internal%20-%20investments\Conteudo\Apresenta&#231;&#245;es\Live%20Semanal\YFdata-LiveNomad_official_2024.xlsm"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G:\Drives%20compartilhados\internal%20-%20investments\Conteudo\Apresenta&#231;&#245;es\Live%20Semanal\PPT\2024\Live%20Semanal%20-%202024%2002%2012\gr&#225;fico%20tlt%20sgov.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27757641405935"/>
          <c:y val="5.3450423976767109E-2"/>
          <c:w val="0.85343942218219904"/>
          <c:h val="0.82077604719472763"/>
        </c:manualLayout>
      </c:layout>
      <c:lineChart>
        <c:grouping val="standard"/>
        <c:varyColors val="0"/>
        <c:ser>
          <c:idx val="0"/>
          <c:order val="0"/>
          <c:tx>
            <c:strRef>
              <c:f>'USD - Week'!$G$2</c:f>
              <c:strCache>
                <c:ptCount val="1"/>
                <c:pt idx="0">
                  <c:v>Dólar</c:v>
                </c:pt>
              </c:strCache>
            </c:strRef>
          </c:tx>
          <c:spPr>
            <a:ln w="22225" cap="rnd">
              <a:solidFill>
                <a:srgbClr val="FFCE00"/>
              </a:solidFill>
              <a:round/>
            </a:ln>
            <a:effectLst/>
          </c:spPr>
          <c:marker>
            <c:symbol val="none"/>
          </c:marker>
          <c:dLbls>
            <c:dLbl>
              <c:idx val="0"/>
              <c:layout>
                <c:manualLayout>
                  <c:x val="-6.3316121826170593E-2"/>
                  <c:y val="-4.444855710555153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890-4B5F-8373-9F6B012FCC25}"/>
                </c:ext>
              </c:extLst>
            </c:dLbl>
            <c:dLbl>
              <c:idx val="1"/>
              <c:layout>
                <c:manualLayout>
                  <c:x val="-5.3659169281265039E-2"/>
                  <c:y val="-7.298694887063707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890-4B5F-8373-9F6B012FCC25}"/>
                </c:ext>
              </c:extLst>
            </c:dLbl>
            <c:dLbl>
              <c:idx val="2"/>
              <c:layout>
                <c:manualLayout>
                  <c:x val="-7.8171578395610258E-2"/>
                  <c:y val="-4.7167465056153275E-2"/>
                </c:manualLayout>
              </c:layout>
              <c:numFmt formatCode="&quot;R$&quot;\ #,##0.00" sourceLinked="0"/>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dLblPos val="r"/>
              <c:showLegendKey val="0"/>
              <c:showVal val="1"/>
              <c:showCatName val="0"/>
              <c:showSerName val="0"/>
              <c:showPercent val="0"/>
              <c:showBubbleSize val="0"/>
              <c:extLst>
                <c:ext xmlns:c15="http://schemas.microsoft.com/office/drawing/2012/chart" uri="{CE6537A1-D6FC-4f65-9D91-7224C49458BB}">
                  <c15:layout>
                    <c:manualLayout>
                      <c:w val="0.13183938891307723"/>
                      <c:h val="6.3928602829822004E-2"/>
                    </c:manualLayout>
                  </c15:layout>
                </c:ext>
                <c:ext xmlns:c16="http://schemas.microsoft.com/office/drawing/2014/chart" uri="{C3380CC4-5D6E-409C-BE32-E72D297353CC}">
                  <c16:uniqueId val="{00000002-D890-4B5F-8373-9F6B012FCC25}"/>
                </c:ext>
              </c:extLst>
            </c:dLbl>
            <c:dLbl>
              <c:idx val="3"/>
              <c:layout>
                <c:manualLayout>
                  <c:x val="-6.8761489672559739E-2"/>
                  <c:y val="-7.138707656346157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890-4B5F-8373-9F6B012FCC25}"/>
                </c:ext>
              </c:extLst>
            </c:dLbl>
            <c:dLbl>
              <c:idx val="4"/>
              <c:layout>
                <c:manualLayout>
                  <c:x val="-4.0840258847918906E-2"/>
                  <c:y val="-4.71424090513425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890-4B5F-8373-9F6B012FCC25}"/>
                </c:ext>
              </c:extLst>
            </c:dLbl>
            <c:numFmt formatCode="&quot;R$&quot;\ #,##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'USD - Week'!$F$3:$F$7</c:f>
              <c:numCache>
                <c:formatCode>m/d/yyyy</c:formatCode>
                <c:ptCount val="5"/>
                <c:pt idx="0">
                  <c:v>45334</c:v>
                </c:pt>
                <c:pt idx="1">
                  <c:v>45335</c:v>
                </c:pt>
                <c:pt idx="2">
                  <c:v>45336</c:v>
                </c:pt>
                <c:pt idx="3">
                  <c:v>45337</c:v>
                </c:pt>
                <c:pt idx="4">
                  <c:v>45338</c:v>
                </c:pt>
              </c:numCache>
            </c:numRef>
          </c:cat>
          <c:val>
            <c:numRef>
              <c:f>'USD - Week'!$G$3:$G$7</c:f>
              <c:numCache>
                <c:formatCode>General</c:formatCode>
                <c:ptCount val="5"/>
                <c:pt idx="0">
                  <c:v>4.9717000000000002</c:v>
                </c:pt>
                <c:pt idx="1">
                  <c:v>4.9717000000000002</c:v>
                </c:pt>
                <c:pt idx="2">
                  <c:v>4.9722999999999997</c:v>
                </c:pt>
                <c:pt idx="3">
                  <c:v>4.9710000000000001</c:v>
                </c:pt>
                <c:pt idx="4">
                  <c:v>4.9760999999999997</c:v>
                </c:pt>
              </c:numCache>
            </c:numRef>
          </c:val>
          <c:smooth val="1"/>
          <c:extLst>
            <c:ext xmlns:c16="http://schemas.microsoft.com/office/drawing/2014/chart" uri="{C3380CC4-5D6E-409C-BE32-E72D297353CC}">
              <c16:uniqueId val="{00000005-D890-4B5F-8373-9F6B012FCC25}"/>
            </c:ext>
          </c:extLst>
        </c:ser>
        <c:ser>
          <c:idx val="1"/>
          <c:order val="1"/>
          <c:tx>
            <c:strRef>
              <c:f>'USD - Week'!$H$2</c:f>
              <c:strCache>
                <c:ptCount val="1"/>
                <c:pt idx="0">
                  <c:v>Média (12 meses)</c:v>
                </c:pt>
              </c:strCache>
            </c:strRef>
          </c:tx>
          <c:spPr>
            <a:ln w="15875" cap="rnd">
              <a:solidFill>
                <a:srgbClr val="1A1A13">
                  <a:alpha val="60000"/>
                </a:srgbClr>
              </a:solidFill>
              <a:prstDash val="solid"/>
              <a:round/>
            </a:ln>
            <a:effectLst/>
          </c:spPr>
          <c:marker>
            <c:symbol val="none"/>
          </c:marker>
          <c:dLbls>
            <c:dLbl>
              <c:idx val="4"/>
              <c:layout>
                <c:manualLayout>
                  <c:x val="0"/>
                  <c:y val="-3.356994308114196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890-4B5F-8373-9F6B012FCC25}"/>
                </c:ext>
              </c:extLst>
            </c:dLbl>
            <c:numFmt formatCode="&quot;R$&quot;\ #,##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1A1A13"/>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'USD - Week'!$F$3:$F$7</c:f>
              <c:numCache>
                <c:formatCode>m/d/yyyy</c:formatCode>
                <c:ptCount val="5"/>
                <c:pt idx="0">
                  <c:v>45334</c:v>
                </c:pt>
                <c:pt idx="1">
                  <c:v>45335</c:v>
                </c:pt>
                <c:pt idx="2">
                  <c:v>45336</c:v>
                </c:pt>
                <c:pt idx="3">
                  <c:v>45337</c:v>
                </c:pt>
                <c:pt idx="4">
                  <c:v>45338</c:v>
                </c:pt>
              </c:numCache>
            </c:numRef>
          </c:cat>
          <c:val>
            <c:numRef>
              <c:f>'USD - Week'!$I$3:$I$7</c:f>
              <c:numCache>
                <c:formatCode>0.00</c:formatCode>
                <c:ptCount val="5"/>
                <c:pt idx="0">
                  <c:v>4.9663388095238119</c:v>
                </c:pt>
                <c:pt idx="1">
                  <c:v>4.9658859126984147</c:v>
                </c:pt>
                <c:pt idx="2">
                  <c:v>4.9653927248677272</c:v>
                </c:pt>
                <c:pt idx="3">
                  <c:v>4.96486527777778</c:v>
                </c:pt>
                <c:pt idx="4">
                  <c:v>4.9643166666666687</c:v>
                </c:pt>
              </c:numCache>
            </c:numRef>
          </c:val>
          <c:smooth val="0"/>
          <c:extLst>
            <c:ext xmlns:c16="http://schemas.microsoft.com/office/drawing/2014/chart" uri="{C3380CC4-5D6E-409C-BE32-E72D297353CC}">
              <c16:uniqueId val="{00000007-D890-4B5F-8373-9F6B012FCC25}"/>
            </c:ext>
          </c:extLst>
        </c:ser>
        <c:dLbls>
          <c:showLegendKey val="0"/>
          <c:showVal val="0"/>
          <c:showCatName val="0"/>
          <c:showSerName val="0"/>
          <c:showPercent val="0"/>
          <c:showBubbleSize val="0"/>
        </c:dLbls>
        <c:smooth val="0"/>
        <c:axId val="1613167151"/>
        <c:axId val="1507063855"/>
      </c:lineChart>
      <c:dateAx>
        <c:axId val="1613167151"/>
        <c:scaling>
          <c:orientation val="minMax"/>
        </c:scaling>
        <c:delete val="0"/>
        <c:axPos val="b"/>
        <c:numFmt formatCode="dddd"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507063855"/>
        <c:crosses val="autoZero"/>
        <c:auto val="1"/>
        <c:lblOffset val="100"/>
        <c:baseTimeUnit val="days"/>
        <c:majorUnit val="1"/>
        <c:majorTimeUnit val="days"/>
      </c:dateAx>
      <c:valAx>
        <c:axId val="1507063855"/>
        <c:scaling>
          <c:orientation val="minMax"/>
          <c:max val="5.0000000000000098"/>
          <c:min val="4.9400000000000102"/>
        </c:scaling>
        <c:delete val="0"/>
        <c:axPos val="l"/>
        <c:numFmt formatCode="&quot;R$&quot;\ #,##0.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613167151"/>
        <c:crosses val="autoZero"/>
        <c:crossBetween val="between"/>
        <c:majorUnit val="2.0000000000000004E-2"/>
      </c:valAx>
      <c:spPr>
        <a:noFill/>
        <a:ln>
          <a:noFill/>
        </a:ln>
        <a:effectLst/>
      </c:spPr>
    </c:plotArea>
    <c:legend>
      <c:legendPos val="b"/>
      <c:layout>
        <c:manualLayout>
          <c:xMode val="edge"/>
          <c:yMode val="edge"/>
          <c:x val="0.24967649231997555"/>
          <c:y val="0.94317624804488198"/>
          <c:w val="0.47709859776375241"/>
          <c:h val="5.6823837195891028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showDLblsOverMax val="0"/>
    <c:extLst/>
  </c:chart>
  <c:spPr>
    <a:solidFill>
      <a:srgbClr val="F7F9F7"/>
    </a:solid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21473909509434"/>
          <c:y val="5.3450423976767109E-2"/>
          <c:w val="0.85207152230971128"/>
          <c:h val="0.82077604719472763"/>
        </c:manualLayout>
      </c:layout>
      <c:lineChart>
        <c:grouping val="standard"/>
        <c:varyColors val="0"/>
        <c:ser>
          <c:idx val="0"/>
          <c:order val="0"/>
          <c:tx>
            <c:strRef>
              <c:f>'DXY - Week'!$G$2</c:f>
              <c:strCache>
                <c:ptCount val="1"/>
                <c:pt idx="0">
                  <c:v>DXY</c:v>
                </c:pt>
              </c:strCache>
            </c:strRef>
          </c:tx>
          <c:spPr>
            <a:ln w="22225" cap="rnd">
              <a:solidFill>
                <a:srgbClr val="FFCE00"/>
              </a:solidFill>
              <a:round/>
            </a:ln>
            <a:effectLst/>
          </c:spPr>
          <c:marker>
            <c:symbol val="none"/>
          </c:marker>
          <c:dLbls>
            <c:dLbl>
              <c:idx val="1"/>
              <c:layout>
                <c:manualLayout>
                  <c:x val="-6.2025762000700292E-2"/>
                  <c:y val="4.96005859468968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917-4F63-9A26-3A266FC65DF9}"/>
                </c:ext>
              </c:extLst>
            </c:dLbl>
            <c:numFmt formatCode="#,##0.00" sourceLinked="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'DXY - Week'!$F$3:$F$7</c:f>
              <c:numCache>
                <c:formatCode>m/d/yyyy</c:formatCode>
                <c:ptCount val="5"/>
                <c:pt idx="0">
                  <c:v>45334</c:v>
                </c:pt>
                <c:pt idx="1">
                  <c:v>45335</c:v>
                </c:pt>
                <c:pt idx="2">
                  <c:v>45336</c:v>
                </c:pt>
                <c:pt idx="3">
                  <c:v>45337</c:v>
                </c:pt>
                <c:pt idx="4">
                  <c:v>45338</c:v>
                </c:pt>
              </c:numCache>
            </c:numRef>
          </c:cat>
          <c:val>
            <c:numRef>
              <c:f>'DXY - Week'!$G$3:$G$7</c:f>
              <c:numCache>
                <c:formatCode>General</c:formatCode>
                <c:ptCount val="5"/>
                <c:pt idx="0">
                  <c:v>104.1699981689453</c:v>
                </c:pt>
                <c:pt idx="1">
                  <c:v>104.9599990844727</c:v>
                </c:pt>
                <c:pt idx="2">
                  <c:v>104.7200012207031</c:v>
                </c:pt>
                <c:pt idx="3">
                  <c:v>104.3000030517578</c:v>
                </c:pt>
                <c:pt idx="4">
                  <c:v>104.2850036621094</c:v>
                </c:pt>
              </c:numCache>
            </c:numRef>
          </c:val>
          <c:smooth val="1"/>
          <c:extLst>
            <c:ext xmlns:c16="http://schemas.microsoft.com/office/drawing/2014/chart" uri="{C3380CC4-5D6E-409C-BE32-E72D297353CC}">
              <c16:uniqueId val="{00000001-3917-4F63-9A26-3A266FC65DF9}"/>
            </c:ext>
          </c:extLst>
        </c:ser>
        <c:ser>
          <c:idx val="1"/>
          <c:order val="1"/>
          <c:tx>
            <c:v>Média (12 meses)</c:v>
          </c:tx>
          <c:spPr>
            <a:ln w="15875" cap="rnd">
              <a:solidFill>
                <a:sysClr val="window" lastClr="FFFFFF">
                  <a:lumMod val="65000"/>
                </a:sysClr>
              </a:solidFill>
              <a:round/>
            </a:ln>
            <a:effectLst/>
          </c:spPr>
          <c:marker>
            <c:symbol val="none"/>
          </c:marker>
          <c:dLbls>
            <c:dLbl>
              <c:idx val="4"/>
              <c:layout>
                <c:manualLayout>
                  <c:x val="-2.8795450012020496E-3"/>
                  <c:y val="-1.14268701254816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917-4F63-9A26-3A266FC65DF9}"/>
                </c:ext>
              </c:extLst>
            </c:dLbl>
            <c:numFmt formatCode="#,##0.00" sourceLinked="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'DXY - Week'!$F$3:$F$7</c:f>
              <c:numCache>
                <c:formatCode>m/d/yyyy</c:formatCode>
                <c:ptCount val="5"/>
                <c:pt idx="0">
                  <c:v>45334</c:v>
                </c:pt>
                <c:pt idx="1">
                  <c:v>45335</c:v>
                </c:pt>
                <c:pt idx="2">
                  <c:v>45336</c:v>
                </c:pt>
                <c:pt idx="3">
                  <c:v>45337</c:v>
                </c:pt>
                <c:pt idx="4">
                  <c:v>45338</c:v>
                </c:pt>
              </c:numCache>
            </c:numRef>
          </c:cat>
          <c:val>
            <c:numRef>
              <c:f>'DXY - Week'!$H$3:$H$7</c:f>
              <c:numCache>
                <c:formatCode>General</c:formatCode>
                <c:ptCount val="5"/>
                <c:pt idx="0">
                  <c:v>103.50119033692376</c:v>
                </c:pt>
                <c:pt idx="1">
                  <c:v>103.50646812196761</c:v>
                </c:pt>
                <c:pt idx="2">
                  <c:v>103.51190464080327</c:v>
                </c:pt>
                <c:pt idx="3">
                  <c:v>103.51615067133828</c:v>
                </c:pt>
                <c:pt idx="4">
                  <c:v>103.51759910583496</c:v>
                </c:pt>
              </c:numCache>
            </c:numRef>
          </c:val>
          <c:smooth val="1"/>
          <c:extLst>
            <c:ext xmlns:c16="http://schemas.microsoft.com/office/drawing/2014/chart" uri="{C3380CC4-5D6E-409C-BE32-E72D297353CC}">
              <c16:uniqueId val="{00000003-3917-4F63-9A26-3A266FC65DF9}"/>
            </c:ext>
          </c:extLst>
        </c:ser>
        <c:dLbls>
          <c:showLegendKey val="0"/>
          <c:showVal val="0"/>
          <c:showCatName val="0"/>
          <c:showSerName val="0"/>
          <c:showPercent val="0"/>
          <c:showBubbleSize val="0"/>
        </c:dLbls>
        <c:smooth val="0"/>
        <c:axId val="1613167151"/>
        <c:axId val="1507063855"/>
      </c:lineChart>
      <c:dateAx>
        <c:axId val="1613167151"/>
        <c:scaling>
          <c:orientation val="minMax"/>
        </c:scaling>
        <c:delete val="0"/>
        <c:axPos val="b"/>
        <c:numFmt formatCode="dddd"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507063855"/>
        <c:crosses val="autoZero"/>
        <c:auto val="1"/>
        <c:lblOffset val="100"/>
        <c:baseTimeUnit val="days"/>
        <c:majorUnit val="1"/>
        <c:majorTimeUnit val="days"/>
      </c:dateAx>
      <c:valAx>
        <c:axId val="1507063855"/>
        <c:scaling>
          <c:orientation val="minMax"/>
          <c:max val="105.5"/>
          <c:min val="103"/>
        </c:scaling>
        <c:delete val="0"/>
        <c:axPos val="l"/>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613167151"/>
        <c:crosses val="autoZero"/>
        <c:crossBetween val="between"/>
        <c:majorUnit val="0.5"/>
      </c:valAx>
      <c:spPr>
        <a:noFill/>
        <a:ln>
          <a:noFill/>
        </a:ln>
        <a:effectLst/>
      </c:spPr>
    </c:plotArea>
    <c:legend>
      <c:legendPos val="b"/>
      <c:layout>
        <c:manualLayout>
          <c:xMode val="edge"/>
          <c:yMode val="edge"/>
          <c:x val="0.26729049035186847"/>
          <c:y val="0.94317611294709602"/>
          <c:w val="0.45613112800907596"/>
          <c:h val="5.6823837195891035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showDLblsOverMax val="0"/>
    <c:extLst/>
  </c:chart>
  <c:spPr>
    <a:solidFill>
      <a:srgbClr val="F7F9F7"/>
    </a:solidFill>
    <a:ln w="9525" cap="flat" cmpd="sng" algn="ctr">
      <a:noFill/>
      <a:round/>
    </a:ln>
    <a:effectLst/>
  </c:spPr>
  <c:txPr>
    <a:bodyPr/>
    <a:lstStyle/>
    <a:p>
      <a:pPr>
        <a:defRPr sz="800">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35541112602988"/>
          <c:y val="5.3450423976767109E-2"/>
          <c:w val="0.87473224282598128"/>
          <c:h val="0.79436471004234588"/>
        </c:manualLayout>
      </c:layout>
      <c:barChart>
        <c:barDir val="col"/>
        <c:grouping val="clustered"/>
        <c:varyColors val="0"/>
        <c:ser>
          <c:idx val="0"/>
          <c:order val="0"/>
          <c:tx>
            <c:v>Probabilidade</c:v>
          </c:tx>
          <c:spPr>
            <a:solidFill>
              <a:srgbClr val="FFCE00"/>
            </a:solidFill>
            <a:ln>
              <a:noFill/>
            </a:ln>
            <a:effectLst/>
          </c:spPr>
          <c:invertIfNegative val="0"/>
          <c:dLbls>
            <c:dLbl>
              <c:idx val="3"/>
              <c:layout>
                <c:manualLayout>
                  <c:x val="-5.2870239987178897E-3"/>
                  <c:y val="1.0101944796716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7AA-4AD4-9F8A-302D780E5692}"/>
                </c:ext>
              </c:extLst>
            </c:dLbl>
            <c:numFmt formatCode="#,##0.0&quot;%&quot;"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'CME '!$F$3:$F$10</c:f>
              <c:strCache>
                <c:ptCount val="8"/>
                <c:pt idx="0">
                  <c:v>3,50-3,75</c:v>
                </c:pt>
                <c:pt idx="1">
                  <c:v>3,75-4,00</c:v>
                </c:pt>
                <c:pt idx="2">
                  <c:v>4,00-4,25</c:v>
                </c:pt>
                <c:pt idx="3">
                  <c:v>4,25-4,50</c:v>
                </c:pt>
                <c:pt idx="4">
                  <c:v>4,50-4,75</c:v>
                </c:pt>
                <c:pt idx="5">
                  <c:v>4,75-5,00</c:v>
                </c:pt>
                <c:pt idx="6">
                  <c:v>5,00-5,25</c:v>
                </c:pt>
                <c:pt idx="7">
                  <c:v>5,25-5,50</c:v>
                </c:pt>
              </c:strCache>
            </c:strRef>
          </c:cat>
          <c:val>
            <c:numRef>
              <c:f>'CME '!$G$3:$G$10</c:f>
              <c:numCache>
                <c:formatCode>General</c:formatCode>
                <c:ptCount val="8"/>
                <c:pt idx="0">
                  <c:v>0.3</c:v>
                </c:pt>
                <c:pt idx="1">
                  <c:v>4.3999999999999995</c:v>
                </c:pt>
                <c:pt idx="2">
                  <c:v>18.099999999999998</c:v>
                </c:pt>
                <c:pt idx="3">
                  <c:v>31.6</c:v>
                </c:pt>
                <c:pt idx="4">
                  <c:v>28.299999999999997</c:v>
                </c:pt>
                <c:pt idx="5">
                  <c:v>13.600000000000001</c:v>
                </c:pt>
                <c:pt idx="6">
                  <c:v>3.3000000000000003</c:v>
                </c:pt>
                <c:pt idx="7">
                  <c:v>0.3</c:v>
                </c:pt>
              </c:numCache>
            </c:numRef>
          </c:val>
          <c:extLst>
            <c:ext xmlns:c16="http://schemas.microsoft.com/office/drawing/2014/chart" uri="{C3380CC4-5D6E-409C-BE32-E72D297353CC}">
              <c16:uniqueId val="{00000001-77AA-4AD4-9F8A-302D780E5692}"/>
            </c:ext>
          </c:extLst>
        </c:ser>
        <c:dLbls>
          <c:showLegendKey val="0"/>
          <c:showVal val="0"/>
          <c:showCatName val="0"/>
          <c:showSerName val="0"/>
          <c:showPercent val="0"/>
          <c:showBubbleSize val="0"/>
        </c:dLbls>
        <c:gapWidth val="100"/>
        <c:axId val="1613167151"/>
        <c:axId val="1507063855"/>
      </c:barChart>
      <c:catAx>
        <c:axId val="1613167151"/>
        <c:scaling>
          <c:orientation val="minMax"/>
        </c:scaling>
        <c:delete val="0"/>
        <c:axPos val="b"/>
        <c:numFmt formatCode="dd/mm" sourceLinked="0"/>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507063855"/>
        <c:crosses val="autoZero"/>
        <c:auto val="1"/>
        <c:lblAlgn val="ctr"/>
        <c:lblOffset val="100"/>
        <c:noMultiLvlLbl val="0"/>
      </c:catAx>
      <c:valAx>
        <c:axId val="1507063855"/>
        <c:scaling>
          <c:orientation val="minMax"/>
          <c:max val="35"/>
          <c:min val="0"/>
        </c:scaling>
        <c:delete val="0"/>
        <c:axPos val="l"/>
        <c:numFmt formatCode="#,##0&quot;%&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613167151"/>
        <c:crosses val="autoZero"/>
        <c:crossBetween val="between"/>
      </c:valAx>
      <c:spPr>
        <a:noFill/>
        <a:ln>
          <a:noFill/>
        </a:ln>
        <a:effectLst/>
      </c:spPr>
    </c:plotArea>
    <c:plotVisOnly val="1"/>
    <c:dispBlanksAs val="gap"/>
    <c:showDLblsOverMax val="0"/>
    <c:extLst/>
  </c:chart>
  <c:spPr>
    <a:solidFill>
      <a:srgbClr val="F7F9F7"/>
    </a:solidFill>
    <a:ln w="9525" cap="flat" cmpd="sng" algn="ctr">
      <a:noFill/>
      <a:round/>
    </a:ln>
    <a:effectLst/>
  </c:spPr>
  <c:txPr>
    <a:bodyPr/>
    <a:lstStyle/>
    <a:p>
      <a:pPr>
        <a:defRPr sz="80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905118601747812E-2"/>
          <c:y val="4.4088176352705413E-2"/>
          <c:w val="0.89662921348314606"/>
          <c:h val="0.85947801114039113"/>
        </c:manualLayout>
      </c:layout>
      <c:lineChart>
        <c:grouping val="standard"/>
        <c:varyColors val="0"/>
        <c:ser>
          <c:idx val="0"/>
          <c:order val="0"/>
          <c:tx>
            <c:v>Probabilidade</c:v>
          </c:tx>
          <c:spPr>
            <a:ln w="28575" cap="rnd">
              <a:solidFill>
                <a:srgbClr val="FFCE00"/>
              </a:solidFill>
              <a:round/>
            </a:ln>
            <a:effectLst/>
          </c:spPr>
          <c:marker>
            <c:symbol val="none"/>
          </c:marker>
          <c:dLbls>
            <c:dLbl>
              <c:idx val="0"/>
              <c:layout>
                <c:manualLayout>
                  <c:x val="-0.11287481089164159"/>
                  <c:y val="2.3883658374670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6BD-4F16-BD80-C9CA73679D4B}"/>
                </c:ext>
              </c:extLst>
            </c:dLbl>
            <c:dLbl>
              <c:idx val="1"/>
              <c:layout>
                <c:manualLayout>
                  <c:x val="-8.4656108168731148E-2"/>
                  <c:y val="3.9806097291116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6BD-4F16-BD80-C9CA73679D4B}"/>
                </c:ext>
              </c:extLst>
            </c:dLbl>
            <c:dLbl>
              <c:idx val="2"/>
              <c:layout>
                <c:manualLayout>
                  <c:x val="-6.5740689563996105E-2"/>
                  <c:y val="1.86916268657932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BD-4F16-BD80-C9CA73679D4B}"/>
                </c:ext>
              </c:extLst>
            </c:dLbl>
            <c:dLbl>
              <c:idx val="3"/>
              <c:layout>
                <c:manualLayout>
                  <c:x val="-3.249566929013576E-2"/>
                  <c:y val="-1.38023724433985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BD-4F16-BD80-C9CA73679D4B}"/>
                </c:ext>
              </c:extLst>
            </c:dLbl>
            <c:dLbl>
              <c:idx val="4"/>
              <c:layout>
                <c:manualLayout>
                  <c:x val="-4.2328054084365588E-2"/>
                  <c:y val="-2.388365837467003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6BD-4F16-BD80-C9CA73679D4B}"/>
                </c:ext>
              </c:extLst>
            </c:dLbl>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'CME '!$B$3:$B$7</c:f>
              <c:strCache>
                <c:ptCount val="5"/>
                <c:pt idx="0">
                  <c:v>Mai/24</c:v>
                </c:pt>
                <c:pt idx="1">
                  <c:v>Jun/24</c:v>
                </c:pt>
                <c:pt idx="2">
                  <c:v>Jul/24</c:v>
                </c:pt>
                <c:pt idx="3">
                  <c:v>Set/24</c:v>
                </c:pt>
                <c:pt idx="4">
                  <c:v>Nov/24</c:v>
                </c:pt>
              </c:strCache>
            </c:strRef>
          </c:cat>
          <c:val>
            <c:numRef>
              <c:f>'CME '!$C$3:$C$7</c:f>
              <c:numCache>
                <c:formatCode>General</c:formatCode>
                <c:ptCount val="5"/>
                <c:pt idx="0">
                  <c:v>0.64</c:v>
                </c:pt>
                <c:pt idx="1">
                  <c:v>0.25700000000000001</c:v>
                </c:pt>
                <c:pt idx="2">
                  <c:v>9.5000000000000001E-2</c:v>
                </c:pt>
                <c:pt idx="3">
                  <c:v>2.4E-2</c:v>
                </c:pt>
                <c:pt idx="4">
                  <c:v>1.0999999999999999E-2</c:v>
                </c:pt>
              </c:numCache>
            </c:numRef>
          </c:val>
          <c:smooth val="0"/>
          <c:extLst>
            <c:ext xmlns:c16="http://schemas.microsoft.com/office/drawing/2014/chart" uri="{C3380CC4-5D6E-409C-BE32-E72D297353CC}">
              <c16:uniqueId val="{00000002-A6BD-4F16-BD80-C9CA73679D4B}"/>
            </c:ext>
          </c:extLst>
        </c:ser>
        <c:dLbls>
          <c:showLegendKey val="0"/>
          <c:showVal val="0"/>
          <c:showCatName val="0"/>
          <c:showSerName val="0"/>
          <c:showPercent val="0"/>
          <c:showBubbleSize val="0"/>
        </c:dLbls>
        <c:smooth val="0"/>
        <c:axId val="569611423"/>
        <c:axId val="372042720"/>
      </c:lineChart>
      <c:catAx>
        <c:axId val="569611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372042720"/>
        <c:crosses val="autoZero"/>
        <c:auto val="1"/>
        <c:lblAlgn val="ctr"/>
        <c:lblOffset val="100"/>
        <c:noMultiLvlLbl val="0"/>
      </c:catAx>
      <c:valAx>
        <c:axId val="37204272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5696114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7F9F7"/>
    </a:solidFill>
    <a:ln w="9525" cap="flat" cmpd="sng" algn="ctr">
      <a:solidFill>
        <a:srgbClr val="F7FAF7"/>
      </a:solidFill>
      <a:round/>
    </a:ln>
    <a:effectLst/>
  </c:spPr>
  <c:txPr>
    <a:bodyPr/>
    <a:lstStyle/>
    <a:p>
      <a:pPr>
        <a:defRPr sz="80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917717606090218E-2"/>
          <c:y val="2.4968789013732832E-2"/>
          <c:w val="0.81756167885190467"/>
          <c:h val="0.90839058921507387"/>
        </c:manualLayout>
      </c:layout>
      <c:lineChart>
        <c:grouping val="standard"/>
        <c:varyColors val="0"/>
        <c:ser>
          <c:idx val="0"/>
          <c:order val="0"/>
          <c:tx>
            <c:v>Stoxx 50 (Europa)</c:v>
          </c:tx>
          <c:spPr>
            <a:ln w="28575" cap="rnd">
              <a:solidFill>
                <a:srgbClr val="FFCE00"/>
              </a:solidFill>
              <a:round/>
            </a:ln>
            <a:effectLst/>
          </c:spPr>
          <c:marker>
            <c:symbol val="none"/>
          </c:marker>
          <c:dLbls>
            <c:dLbl>
              <c:idx val="5"/>
              <c:layout>
                <c:manualLayout>
                  <c:x val="1.479948897104533E-2"/>
                  <c:y val="-3.8182037517341214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6A0E-47D3-933A-DF1413EA0DDB}"/>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Indexes!$I$12:$I$18</c:f>
              <c:numCache>
                <c:formatCode>"segunda-feira"</c:formatCode>
                <c:ptCount val="7"/>
                <c:pt idx="0" formatCode="&quot;&quot;">
                  <c:v>1</c:v>
                </c:pt>
                <c:pt idx="1">
                  <c:v>2</c:v>
                </c:pt>
                <c:pt idx="2" formatCode="&quot;terça-feira&quot;">
                  <c:v>3</c:v>
                </c:pt>
                <c:pt idx="3" formatCode="&quot;quarta-feira&quot;">
                  <c:v>4</c:v>
                </c:pt>
                <c:pt idx="4" formatCode="&quot;quinta-feira&quot;">
                  <c:v>5</c:v>
                </c:pt>
                <c:pt idx="5" formatCode="&quot;sexta-feira&quot;">
                  <c:v>6</c:v>
                </c:pt>
              </c:numCache>
            </c:numRef>
          </c:cat>
          <c:val>
            <c:numRef>
              <c:f>Indexes!$P$12:$P$18</c:f>
              <c:numCache>
                <c:formatCode>0.0%</c:formatCode>
                <c:ptCount val="7"/>
                <c:pt idx="0">
                  <c:v>0</c:v>
                </c:pt>
                <c:pt idx="1">
                  <c:v>6.4632781886131419E-3</c:v>
                </c:pt>
                <c:pt idx="2">
                  <c:v>-5.6384784505278951E-3</c:v>
                </c:pt>
                <c:pt idx="3">
                  <c:v>-1.4101114276904303E-3</c:v>
                </c:pt>
                <c:pt idx="4">
                  <c:v>5.7889220884186354E-3</c:v>
                </c:pt>
                <c:pt idx="5">
                  <c:v>1.0555800715295716E-2</c:v>
                </c:pt>
                <c:pt idx="6">
                  <c:v>1.0555800715295716E-2</c:v>
                </c:pt>
              </c:numCache>
            </c:numRef>
          </c:val>
          <c:smooth val="1"/>
          <c:extLst>
            <c:ext xmlns:c16="http://schemas.microsoft.com/office/drawing/2014/chart" uri="{C3380CC4-5D6E-409C-BE32-E72D297353CC}">
              <c16:uniqueId val="{00000001-6A0E-47D3-933A-DF1413EA0DDB}"/>
            </c:ext>
          </c:extLst>
        </c:ser>
        <c:ser>
          <c:idx val="1"/>
          <c:order val="1"/>
          <c:tx>
            <c:v>CSI 300 (China)</c:v>
          </c:tx>
          <c:spPr>
            <a:ln w="28575" cap="rnd">
              <a:solidFill>
                <a:srgbClr val="00C1B9"/>
              </a:solidFill>
              <a:round/>
            </a:ln>
            <a:effectLst/>
          </c:spPr>
          <c:marker>
            <c:symbol val="none"/>
          </c:marker>
          <c:dLbls>
            <c:dLbl>
              <c:idx val="5"/>
              <c:layout>
                <c:manualLayout>
                  <c:x val="1.5994260315152491E-2"/>
                  <c:y val="-1.5185157542511049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6A0E-47D3-933A-DF1413EA0DDB}"/>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Indexes!$I$12:$I$18</c:f>
              <c:numCache>
                <c:formatCode>"segunda-feira"</c:formatCode>
                <c:ptCount val="7"/>
                <c:pt idx="0" formatCode="&quot;&quot;">
                  <c:v>1</c:v>
                </c:pt>
                <c:pt idx="1">
                  <c:v>2</c:v>
                </c:pt>
                <c:pt idx="2" formatCode="&quot;terça-feira&quot;">
                  <c:v>3</c:v>
                </c:pt>
                <c:pt idx="3" formatCode="&quot;quarta-feira&quot;">
                  <c:v>4</c:v>
                </c:pt>
                <c:pt idx="4" formatCode="&quot;quinta-feira&quot;">
                  <c:v>5</c:v>
                </c:pt>
                <c:pt idx="5" formatCode="&quot;sexta-feira&quot;">
                  <c:v>6</c:v>
                </c:pt>
              </c:numCache>
            </c:numRef>
          </c:cat>
          <c:val>
            <c:numRef>
              <c:f>Indexes!$K$12:$K$18</c:f>
              <c:numCache>
                <c:formatCode>0.0%</c:formatCode>
                <c:ptCount val="7"/>
                <c:pt idx="0">
                  <c:v>0</c:v>
                </c:pt>
                <c:pt idx="1">
                  <c:v>0</c:v>
                </c:pt>
                <c:pt idx="2">
                  <c:v>0</c:v>
                </c:pt>
                <c:pt idx="3">
                  <c:v>0</c:v>
                </c:pt>
                <c:pt idx="4">
                  <c:v>0</c:v>
                </c:pt>
                <c:pt idx="5">
                  <c:v>0</c:v>
                </c:pt>
                <c:pt idx="6">
                  <c:v>0</c:v>
                </c:pt>
              </c:numCache>
            </c:numRef>
          </c:val>
          <c:smooth val="1"/>
          <c:extLst>
            <c:ext xmlns:c16="http://schemas.microsoft.com/office/drawing/2014/chart" uri="{C3380CC4-5D6E-409C-BE32-E72D297353CC}">
              <c16:uniqueId val="{00000003-6A0E-47D3-933A-DF1413EA0DDB}"/>
            </c:ext>
          </c:extLst>
        </c:ser>
        <c:ser>
          <c:idx val="2"/>
          <c:order val="2"/>
          <c:tx>
            <c:v>Nikkei 225 (Japão)</c:v>
          </c:tx>
          <c:spPr>
            <a:ln w="28575" cap="rnd">
              <a:solidFill>
                <a:srgbClr val="1A1A13"/>
              </a:solidFill>
              <a:round/>
            </a:ln>
            <a:effectLst/>
          </c:spPr>
          <c:marker>
            <c:symbol val="none"/>
          </c:marker>
          <c:dLbls>
            <c:dLbl>
              <c:idx val="5"/>
              <c:layout>
                <c:manualLayout>
                  <c:x val="1.2752832803558834E-2"/>
                  <c:y val="-2.0252126183726401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6A0E-47D3-933A-DF1413EA0DDB}"/>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Indexes!$I$12:$I$18</c:f>
              <c:numCache>
                <c:formatCode>"segunda-feira"</c:formatCode>
                <c:ptCount val="7"/>
                <c:pt idx="0" formatCode="&quot;&quot;">
                  <c:v>1</c:v>
                </c:pt>
                <c:pt idx="1">
                  <c:v>2</c:v>
                </c:pt>
                <c:pt idx="2" formatCode="&quot;terça-feira&quot;">
                  <c:v>3</c:v>
                </c:pt>
                <c:pt idx="3" formatCode="&quot;quarta-feira&quot;">
                  <c:v>4</c:v>
                </c:pt>
                <c:pt idx="4" formatCode="&quot;quinta-feira&quot;">
                  <c:v>5</c:v>
                </c:pt>
                <c:pt idx="5" formatCode="&quot;sexta-feira&quot;">
                  <c:v>6</c:v>
                </c:pt>
              </c:numCache>
            </c:numRef>
          </c:cat>
          <c:val>
            <c:numRef>
              <c:f>Indexes!$N$12:$N$18</c:f>
              <c:numCache>
                <c:formatCode>0.0%</c:formatCode>
                <c:ptCount val="7"/>
                <c:pt idx="0">
                  <c:v>0</c:v>
                </c:pt>
                <c:pt idx="1">
                  <c:v>0</c:v>
                </c:pt>
                <c:pt idx="2">
                  <c:v>2.8905728931772456E-2</c:v>
                </c:pt>
                <c:pt idx="3">
                  <c:v>2.1841592082780137E-2</c:v>
                </c:pt>
                <c:pt idx="4">
                  <c:v>3.4162807784249738E-2</c:v>
                </c:pt>
                <c:pt idx="5">
                  <c:v>4.3087465884091625E-2</c:v>
                </c:pt>
                <c:pt idx="6">
                  <c:v>4.3087465884091625E-2</c:v>
                </c:pt>
              </c:numCache>
            </c:numRef>
          </c:val>
          <c:smooth val="1"/>
          <c:extLst>
            <c:ext xmlns:c16="http://schemas.microsoft.com/office/drawing/2014/chart" uri="{C3380CC4-5D6E-409C-BE32-E72D297353CC}">
              <c16:uniqueId val="{00000005-6A0E-47D3-933A-DF1413EA0DDB}"/>
            </c:ext>
          </c:extLst>
        </c:ser>
        <c:ser>
          <c:idx val="3"/>
          <c:order val="3"/>
          <c:tx>
            <c:v>Ibovespa (Brasil)</c:v>
          </c:tx>
          <c:spPr>
            <a:ln w="28575" cap="rnd">
              <a:solidFill>
                <a:srgbClr val="FF0027"/>
              </a:solidFill>
              <a:round/>
            </a:ln>
            <a:effectLst/>
          </c:spPr>
          <c:marker>
            <c:symbol val="none"/>
          </c:marker>
          <c:dPt>
            <c:idx val="6"/>
            <c:marker>
              <c:symbol val="none"/>
            </c:marker>
            <c:bubble3D val="0"/>
            <c:spPr>
              <a:ln w="28575" cap="rnd">
                <a:solidFill>
                  <a:srgbClr val="FF0027"/>
                </a:solidFill>
                <a:round/>
              </a:ln>
              <a:effectLst/>
            </c:spPr>
            <c:extLst>
              <c:ext xmlns:c16="http://schemas.microsoft.com/office/drawing/2014/chart" uri="{C3380CC4-5D6E-409C-BE32-E72D297353CC}">
                <c16:uniqueId val="{00000007-6A0E-47D3-933A-DF1413EA0DDB}"/>
              </c:ext>
            </c:extLst>
          </c:dPt>
          <c:dLbls>
            <c:dLbl>
              <c:idx val="5"/>
              <c:layout>
                <c:manualLayout>
                  <c:x val="9.9404427661389308E-3"/>
                  <c:y val="-1.5967790578442678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6A0E-47D3-933A-DF1413EA0DDB}"/>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Indexes!$I$12:$I$18</c:f>
              <c:numCache>
                <c:formatCode>"segunda-feira"</c:formatCode>
                <c:ptCount val="7"/>
                <c:pt idx="0" formatCode="&quot;&quot;">
                  <c:v>1</c:v>
                </c:pt>
                <c:pt idx="1">
                  <c:v>2</c:v>
                </c:pt>
                <c:pt idx="2" formatCode="&quot;terça-feira&quot;">
                  <c:v>3</c:v>
                </c:pt>
                <c:pt idx="3" formatCode="&quot;quarta-feira&quot;">
                  <c:v>4</c:v>
                </c:pt>
                <c:pt idx="4" formatCode="&quot;quinta-feira&quot;">
                  <c:v>5</c:v>
                </c:pt>
                <c:pt idx="5" formatCode="&quot;sexta-feira&quot;">
                  <c:v>6</c:v>
                </c:pt>
              </c:numCache>
            </c:numRef>
          </c:cat>
          <c:val>
            <c:numRef>
              <c:f>Indexes!$L$12:$L$18</c:f>
              <c:numCache>
                <c:formatCode>0.0%</c:formatCode>
                <c:ptCount val="7"/>
                <c:pt idx="0">
                  <c:v>0</c:v>
                </c:pt>
                <c:pt idx="1">
                  <c:v>0</c:v>
                </c:pt>
                <c:pt idx="2">
                  <c:v>0</c:v>
                </c:pt>
                <c:pt idx="3">
                  <c:v>-7.8734007154797059E-3</c:v>
                </c:pt>
                <c:pt idx="4">
                  <c:v>-1.7340227766234895E-3</c:v>
                </c:pt>
                <c:pt idx="5">
                  <c:v>5.466724044334681E-3</c:v>
                </c:pt>
                <c:pt idx="6">
                  <c:v>5.466724044334681E-3</c:v>
                </c:pt>
              </c:numCache>
            </c:numRef>
          </c:val>
          <c:smooth val="1"/>
          <c:extLst>
            <c:ext xmlns:c16="http://schemas.microsoft.com/office/drawing/2014/chart" uri="{C3380CC4-5D6E-409C-BE32-E72D297353CC}">
              <c16:uniqueId val="{00000009-6A0E-47D3-933A-DF1413EA0DDB}"/>
            </c:ext>
          </c:extLst>
        </c:ser>
        <c:ser>
          <c:idx val="4"/>
          <c:order val="4"/>
          <c:tx>
            <c:v>Nasdaq (EUA)</c:v>
          </c:tx>
          <c:spPr>
            <a:ln w="28575" cap="rnd">
              <a:solidFill>
                <a:srgbClr val="A3B62F"/>
              </a:solidFill>
              <a:round/>
            </a:ln>
            <a:effectLst/>
          </c:spPr>
          <c:marker>
            <c:symbol val="none"/>
          </c:marker>
          <c:dLbls>
            <c:dLbl>
              <c:idx val="5"/>
              <c:layout>
                <c:manualLayout>
                  <c:x val="1.8945143668618838E-2"/>
                  <c:y val="4.4788889559080766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A-6A0E-47D3-933A-DF1413EA0DDB}"/>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Indexes!$I$12:$I$18</c:f>
              <c:numCache>
                <c:formatCode>"segunda-feira"</c:formatCode>
                <c:ptCount val="7"/>
                <c:pt idx="0" formatCode="&quot;&quot;">
                  <c:v>1</c:v>
                </c:pt>
                <c:pt idx="1">
                  <c:v>2</c:v>
                </c:pt>
                <c:pt idx="2" formatCode="&quot;terça-feira&quot;">
                  <c:v>3</c:v>
                </c:pt>
                <c:pt idx="3" formatCode="&quot;quarta-feira&quot;">
                  <c:v>4</c:v>
                </c:pt>
                <c:pt idx="4" formatCode="&quot;quinta-feira&quot;">
                  <c:v>5</c:v>
                </c:pt>
                <c:pt idx="5" formatCode="&quot;sexta-feira&quot;">
                  <c:v>6</c:v>
                </c:pt>
              </c:numCache>
            </c:numRef>
          </c:cat>
          <c:val>
            <c:numRef>
              <c:f>Indexes!$M$12:$M$18</c:f>
              <c:numCache>
                <c:formatCode>0.0%</c:formatCode>
                <c:ptCount val="7"/>
                <c:pt idx="0">
                  <c:v>0</c:v>
                </c:pt>
                <c:pt idx="1">
                  <c:v>-3.0086532446064185E-3</c:v>
                </c:pt>
                <c:pt idx="2">
                  <c:v>-2.0953515589788863E-2</c:v>
                </c:pt>
                <c:pt idx="3">
                  <c:v>-8.2241611253053293E-3</c:v>
                </c:pt>
                <c:pt idx="4">
                  <c:v>-5.2837239707065331E-3</c:v>
                </c:pt>
                <c:pt idx="5">
                  <c:v>-1.3445715015772186E-2</c:v>
                </c:pt>
                <c:pt idx="6">
                  <c:v>-1.3445715015772186E-2</c:v>
                </c:pt>
              </c:numCache>
            </c:numRef>
          </c:val>
          <c:smooth val="1"/>
          <c:extLst>
            <c:ext xmlns:c16="http://schemas.microsoft.com/office/drawing/2014/chart" uri="{C3380CC4-5D6E-409C-BE32-E72D297353CC}">
              <c16:uniqueId val="{0000000B-6A0E-47D3-933A-DF1413EA0DDB}"/>
            </c:ext>
          </c:extLst>
        </c:ser>
        <c:ser>
          <c:idx val="5"/>
          <c:order val="5"/>
          <c:tx>
            <c:v>S&amp;P 500 (EUA)</c:v>
          </c:tx>
          <c:spPr>
            <a:ln w="28575" cap="rnd">
              <a:solidFill>
                <a:srgbClr val="008380"/>
              </a:solidFill>
              <a:round/>
            </a:ln>
            <a:effectLst/>
          </c:spPr>
          <c:marker>
            <c:symbol val="none"/>
          </c:marker>
          <c:dLbls>
            <c:dLbl>
              <c:idx val="5"/>
              <c:layout>
                <c:manualLayout>
                  <c:x val="1.6585549962599637E-2"/>
                  <c:y val="1.4161891549550637E-2"/>
                </c:manualLayout>
              </c:layout>
              <c:showLegendKey val="0"/>
              <c:showVal val="0"/>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C-6A0E-47D3-933A-DF1413EA0DDB}"/>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Indexes!$I$12:$I$18</c:f>
              <c:numCache>
                <c:formatCode>"segunda-feira"</c:formatCode>
                <c:ptCount val="7"/>
                <c:pt idx="0" formatCode="&quot;&quot;">
                  <c:v>1</c:v>
                </c:pt>
                <c:pt idx="1">
                  <c:v>2</c:v>
                </c:pt>
                <c:pt idx="2" formatCode="&quot;terça-feira&quot;">
                  <c:v>3</c:v>
                </c:pt>
                <c:pt idx="3" formatCode="&quot;quarta-feira&quot;">
                  <c:v>4</c:v>
                </c:pt>
                <c:pt idx="4" formatCode="&quot;quinta-feira&quot;">
                  <c:v>5</c:v>
                </c:pt>
                <c:pt idx="5" formatCode="&quot;sexta-feira&quot;">
                  <c:v>6</c:v>
                </c:pt>
              </c:numCache>
            </c:numRef>
          </c:cat>
          <c:val>
            <c:numRef>
              <c:f>Indexes!$O$12:$O$18</c:f>
              <c:numCache>
                <c:formatCode>0.0%</c:formatCode>
                <c:ptCount val="7"/>
                <c:pt idx="0">
                  <c:v>0</c:v>
                </c:pt>
                <c:pt idx="1">
                  <c:v>-9.489536011326738E-4</c:v>
                </c:pt>
                <c:pt idx="2">
                  <c:v>-1.4610233020612817E-2</c:v>
                </c:pt>
                <c:pt idx="3">
                  <c:v>-5.1704323193255686E-3</c:v>
                </c:pt>
                <c:pt idx="4">
                  <c:v>6.2071998272483775E-4</c:v>
                </c:pt>
                <c:pt idx="5">
                  <c:v>-4.1857314641016163E-3</c:v>
                </c:pt>
                <c:pt idx="6">
                  <c:v>-4.1857314641016163E-3</c:v>
                </c:pt>
              </c:numCache>
            </c:numRef>
          </c:val>
          <c:smooth val="1"/>
          <c:extLst>
            <c:ext xmlns:c16="http://schemas.microsoft.com/office/drawing/2014/chart" uri="{C3380CC4-5D6E-409C-BE32-E72D297353CC}">
              <c16:uniqueId val="{0000000D-6A0E-47D3-933A-DF1413EA0DDB}"/>
            </c:ext>
          </c:extLst>
        </c:ser>
        <c:dLbls>
          <c:showLegendKey val="0"/>
          <c:showVal val="0"/>
          <c:showCatName val="0"/>
          <c:showSerName val="0"/>
          <c:showPercent val="0"/>
          <c:showBubbleSize val="0"/>
        </c:dLbls>
        <c:smooth val="0"/>
        <c:axId val="1599147151"/>
        <c:axId val="1627436367"/>
      </c:lineChart>
      <c:dateAx>
        <c:axId val="1599147151"/>
        <c:scaling>
          <c:orientation val="minMax"/>
        </c:scaling>
        <c:delete val="0"/>
        <c:axPos val="b"/>
        <c:numFmt formatCode="dddd"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627436367"/>
        <c:crosses val="autoZero"/>
        <c:auto val="0"/>
        <c:lblOffset val="100"/>
        <c:baseTimeUnit val="days"/>
        <c:minorUnit val="1"/>
      </c:dateAx>
      <c:valAx>
        <c:axId val="1627436367"/>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5991471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7F9F7"/>
    </a:solidFill>
    <a:ln w="9525" cap="flat" cmpd="sng" algn="ctr">
      <a:noFill/>
      <a:round/>
    </a:ln>
    <a:effectLst/>
  </c:spPr>
  <c:txPr>
    <a:bodyPr/>
    <a:lstStyle/>
    <a:p>
      <a:pPr>
        <a:defRPr sz="80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34296990653946041"/>
          <c:y val="3.3097893992449494E-2"/>
          <c:w val="0.61637767501284557"/>
          <c:h val="0.90344737668136788"/>
        </c:manualLayout>
      </c:layout>
      <c:barChart>
        <c:barDir val="bar"/>
        <c:grouping val="clustered"/>
        <c:varyColors val="0"/>
        <c:ser>
          <c:idx val="0"/>
          <c:order val="0"/>
          <c:spPr>
            <a:solidFill>
              <a:srgbClr val="FFCE00"/>
            </a:solidFill>
          </c:spPr>
          <c:invertIfNegative val="0"/>
          <c:dPt>
            <c:idx val="0"/>
            <c:invertIfNegative val="0"/>
            <c:bubble3D val="0"/>
            <c:spPr>
              <a:solidFill>
                <a:sysClr val="windowText" lastClr="000000"/>
              </a:solidFill>
            </c:spPr>
            <c:extLst>
              <c:ext xmlns:c16="http://schemas.microsoft.com/office/drawing/2014/chart" uri="{C3380CC4-5D6E-409C-BE32-E72D297353CC}">
                <c16:uniqueId val="{00000001-829F-4545-BFF6-E0E18BCF5950}"/>
              </c:ext>
            </c:extLst>
          </c:dPt>
          <c:dPt>
            <c:idx val="1"/>
            <c:invertIfNegative val="0"/>
            <c:bubble3D val="0"/>
            <c:spPr>
              <a:solidFill>
                <a:sysClr val="windowText" lastClr="000000"/>
              </a:solidFill>
            </c:spPr>
            <c:extLst>
              <c:ext xmlns:c16="http://schemas.microsoft.com/office/drawing/2014/chart" uri="{C3380CC4-5D6E-409C-BE32-E72D297353CC}">
                <c16:uniqueId val="{00000003-829F-4545-BFF6-E0E18BCF5950}"/>
              </c:ext>
            </c:extLst>
          </c:dPt>
          <c:dPt>
            <c:idx val="2"/>
            <c:invertIfNegative val="0"/>
            <c:bubble3D val="0"/>
            <c:spPr>
              <a:solidFill>
                <a:srgbClr val="008380"/>
              </a:solidFill>
            </c:spPr>
            <c:extLst>
              <c:ext xmlns:c16="http://schemas.microsoft.com/office/drawing/2014/chart" uri="{C3380CC4-5D6E-409C-BE32-E72D297353CC}">
                <c16:uniqueId val="{00000005-829F-4545-BFF6-E0E18BCF5950}"/>
              </c:ext>
            </c:extLst>
          </c:dPt>
          <c:dPt>
            <c:idx val="3"/>
            <c:invertIfNegative val="0"/>
            <c:bubble3D val="0"/>
            <c:spPr>
              <a:solidFill>
                <a:srgbClr val="1A1A13"/>
              </a:solidFill>
            </c:spPr>
            <c:extLst>
              <c:ext xmlns:c16="http://schemas.microsoft.com/office/drawing/2014/chart" uri="{C3380CC4-5D6E-409C-BE32-E72D297353CC}">
                <c16:uniqueId val="{00000007-829F-4545-BFF6-E0E18BCF5950}"/>
              </c:ext>
            </c:extLst>
          </c:dPt>
          <c:dPt>
            <c:idx val="4"/>
            <c:invertIfNegative val="0"/>
            <c:bubble3D val="0"/>
            <c:spPr>
              <a:solidFill>
                <a:sysClr val="windowText" lastClr="000000"/>
              </a:solidFill>
            </c:spPr>
            <c:extLst>
              <c:ext xmlns:c16="http://schemas.microsoft.com/office/drawing/2014/chart" uri="{C3380CC4-5D6E-409C-BE32-E72D297353CC}">
                <c16:uniqueId val="{00000009-829F-4545-BFF6-E0E18BCF5950}"/>
              </c:ext>
            </c:extLst>
          </c:dPt>
          <c:dPt>
            <c:idx val="5"/>
            <c:invertIfNegative val="0"/>
            <c:bubble3D val="0"/>
            <c:extLst>
              <c:ext xmlns:c16="http://schemas.microsoft.com/office/drawing/2014/chart" uri="{C3380CC4-5D6E-409C-BE32-E72D297353CC}">
                <c16:uniqueId val="{0000000A-829F-4545-BFF6-E0E18BCF5950}"/>
              </c:ext>
            </c:extLst>
          </c:dPt>
          <c:dLbls>
            <c:numFmt formatCode="0.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Sectors!$P$5:$P$16</c:f>
              <c:strCache>
                <c:ptCount val="12"/>
                <c:pt idx="0">
                  <c:v>Tecnologia (XLK)</c:v>
                </c:pt>
                <c:pt idx="1">
                  <c:v>Consumo Disc.(XLY)</c:v>
                </c:pt>
                <c:pt idx="2">
                  <c:v>S&amp;P - 500 (SPY)</c:v>
                </c:pt>
                <c:pt idx="3">
                  <c:v>Comunicações (XLC)</c:v>
                </c:pt>
                <c:pt idx="4">
                  <c:v>Imobiliário (XLRE)</c:v>
                </c:pt>
                <c:pt idx="5">
                  <c:v>Bens de Cons. (XLP)</c:v>
                </c:pt>
                <c:pt idx="6">
                  <c:v>Industriais (XLI)</c:v>
                </c:pt>
                <c:pt idx="7">
                  <c:v>Saúde (XLV)</c:v>
                </c:pt>
                <c:pt idx="8">
                  <c:v>Financeiro (XLF)</c:v>
                </c:pt>
                <c:pt idx="9">
                  <c:v>Utilidades Púb. (XLU)</c:v>
                </c:pt>
                <c:pt idx="10">
                  <c:v>Materiais (XLB)</c:v>
                </c:pt>
                <c:pt idx="11">
                  <c:v>Energia (XLE)</c:v>
                </c:pt>
              </c:strCache>
            </c:strRef>
          </c:cat>
          <c:val>
            <c:numRef>
              <c:f>Sectors!$S$5:$S$16</c:f>
              <c:numCache>
                <c:formatCode>General</c:formatCode>
                <c:ptCount val="12"/>
                <c:pt idx="0">
                  <c:v>-2.5355990697306541E-2</c:v>
                </c:pt>
                <c:pt idx="1">
                  <c:v>-4.8915489376272214E-3</c:v>
                </c:pt>
                <c:pt idx="2">
                  <c:v>-3.4317661189373627E-3</c:v>
                </c:pt>
                <c:pt idx="3">
                  <c:v>-2.7788458480654255E-3</c:v>
                </c:pt>
                <c:pt idx="4">
                  <c:v>-1.5621289645765257E-3</c:v>
                </c:pt>
                <c:pt idx="5">
                  <c:v>2.3252382372602742E-3</c:v>
                </c:pt>
                <c:pt idx="6">
                  <c:v>9.3202564833541057E-3</c:v>
                </c:pt>
                <c:pt idx="7">
                  <c:v>1.1179783846704927E-2</c:v>
                </c:pt>
                <c:pt idx="8">
                  <c:v>1.4585457218972753E-2</c:v>
                </c:pt>
                <c:pt idx="9">
                  <c:v>1.5928307237120576E-2</c:v>
                </c:pt>
                <c:pt idx="10">
                  <c:v>2.4416632116906367E-2</c:v>
                </c:pt>
                <c:pt idx="11">
                  <c:v>2.7127622163725995E-2</c:v>
                </c:pt>
              </c:numCache>
            </c:numRef>
          </c:val>
          <c:extLst>
            <c:ext xmlns:c16="http://schemas.microsoft.com/office/drawing/2014/chart" uri="{C3380CC4-5D6E-409C-BE32-E72D297353CC}">
              <c16:uniqueId val="{0000000B-829F-4545-BFF6-E0E18BCF5950}"/>
            </c:ext>
          </c:extLst>
        </c:ser>
        <c:dLbls>
          <c:dLblPos val="outEnd"/>
          <c:showLegendKey val="0"/>
          <c:showVal val="1"/>
          <c:showCatName val="0"/>
          <c:showSerName val="0"/>
          <c:showPercent val="0"/>
          <c:showBubbleSize val="0"/>
        </c:dLbls>
        <c:gapWidth val="100"/>
        <c:axId val="1901980895"/>
        <c:axId val="214033391"/>
      </c:barChart>
      <c:catAx>
        <c:axId val="1901980895"/>
        <c:scaling>
          <c:orientation val="minMax"/>
        </c:scaling>
        <c:delete val="0"/>
        <c:axPos val="l"/>
        <c:numFmt formatCode="General" sourceLinked="1"/>
        <c:majorTickMark val="none"/>
        <c:minorTickMark val="none"/>
        <c:tickLblPos val="low"/>
        <c:spPr>
          <a:ln w="3175">
            <a:solidFill>
              <a:srgbClr val="FFFFFF">
                <a:lumMod val="75000"/>
              </a:srgbClr>
            </a:solidFill>
          </a:ln>
        </c:spPr>
        <c:crossAx val="214033391"/>
        <c:crosses val="autoZero"/>
        <c:auto val="1"/>
        <c:lblAlgn val="ctr"/>
        <c:lblOffset val="100"/>
        <c:tickMarkSkip val="1"/>
        <c:noMultiLvlLbl val="0"/>
      </c:catAx>
      <c:valAx>
        <c:axId val="214033391"/>
        <c:scaling>
          <c:orientation val="minMax"/>
        </c:scaling>
        <c:delete val="0"/>
        <c:axPos val="b"/>
        <c:numFmt formatCode="0%" sourceLinked="0"/>
        <c:majorTickMark val="none"/>
        <c:minorTickMark val="none"/>
        <c:tickLblPos val="low"/>
        <c:spPr>
          <a:noFill/>
          <a:ln>
            <a:noFill/>
            <a:prstDash val="solid"/>
          </a:ln>
        </c:spPr>
        <c:txPr>
          <a:bodyPr rot="-60000000" vert="horz"/>
          <a:lstStyle/>
          <a:p>
            <a:pPr>
              <a:defRPr/>
            </a:pPr>
            <a:endParaRPr lang="en-US"/>
          </a:p>
        </c:txPr>
        <c:crossAx val="1901980895"/>
        <c:crosses val="autoZero"/>
        <c:crossBetween val="between"/>
      </c:valAx>
      <c:spPr>
        <a:noFill/>
      </c:spPr>
    </c:plotArea>
    <c:plotVisOnly val="1"/>
    <c:dispBlanksAs val="gap"/>
    <c:showDLblsOverMax val="0"/>
  </c:chart>
  <c:spPr>
    <a:solidFill>
      <a:srgbClr val="F7F9F7"/>
    </a:solidFill>
    <a:ln>
      <a:noFill/>
      <a:prstDash val="solid"/>
    </a:ln>
  </c:spPr>
  <c:txPr>
    <a:bodyPr/>
    <a:lstStyle/>
    <a:p>
      <a:pPr>
        <a:defRPr sz="800">
          <a:latin typeface="Lato" panose="020F0502020204030203" pitchFamily="34" charset="0"/>
          <a:ea typeface="Lato" panose="020F0502020204030203" pitchFamily="34" charset="0"/>
          <a:cs typeface="Lato" panose="020F0502020204030203" pitchFamily="34" charset="0"/>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679941980936599"/>
          <c:y val="2.003142852625267E-2"/>
          <c:w val="0.76010484873601314"/>
          <c:h val="0.90194731586520271"/>
        </c:manualLayout>
      </c:layout>
      <c:barChart>
        <c:barDir val="bar"/>
        <c:grouping val="clustered"/>
        <c:varyColors val="0"/>
        <c:ser>
          <c:idx val="0"/>
          <c:order val="0"/>
          <c:spPr>
            <a:solidFill>
              <a:srgbClr val="FFCE00"/>
            </a:solidFill>
          </c:spPr>
          <c:invertIfNegative val="0"/>
          <c:dPt>
            <c:idx val="0"/>
            <c:invertIfNegative val="0"/>
            <c:bubble3D val="0"/>
            <c:spPr>
              <a:solidFill>
                <a:sysClr val="windowText" lastClr="000000"/>
              </a:solidFill>
            </c:spPr>
            <c:extLst>
              <c:ext xmlns:c16="http://schemas.microsoft.com/office/drawing/2014/chart" uri="{C3380CC4-5D6E-409C-BE32-E72D297353CC}">
                <c16:uniqueId val="{00000001-5FB1-481E-A442-33C2B5D09512}"/>
              </c:ext>
            </c:extLst>
          </c:dPt>
          <c:dPt>
            <c:idx val="1"/>
            <c:invertIfNegative val="0"/>
            <c:bubble3D val="0"/>
            <c:spPr>
              <a:solidFill>
                <a:sysClr val="windowText" lastClr="000000"/>
              </a:solidFill>
            </c:spPr>
            <c:extLst>
              <c:ext xmlns:c16="http://schemas.microsoft.com/office/drawing/2014/chart" uri="{C3380CC4-5D6E-409C-BE32-E72D297353CC}">
                <c16:uniqueId val="{00000003-5FB1-481E-A442-33C2B5D09512}"/>
              </c:ext>
            </c:extLst>
          </c:dPt>
          <c:dPt>
            <c:idx val="2"/>
            <c:invertIfNegative val="0"/>
            <c:bubble3D val="0"/>
            <c:spPr>
              <a:solidFill>
                <a:sysClr val="windowText" lastClr="000000"/>
              </a:solidFill>
            </c:spPr>
            <c:extLst>
              <c:ext xmlns:c16="http://schemas.microsoft.com/office/drawing/2014/chart" uri="{C3380CC4-5D6E-409C-BE32-E72D297353CC}">
                <c16:uniqueId val="{00000005-5FB1-481E-A442-33C2B5D09512}"/>
              </c:ext>
            </c:extLst>
          </c:dPt>
          <c:dPt>
            <c:idx val="3"/>
            <c:invertIfNegative val="0"/>
            <c:bubble3D val="0"/>
            <c:spPr>
              <a:solidFill>
                <a:sysClr val="windowText" lastClr="000000"/>
              </a:solidFill>
            </c:spPr>
            <c:extLst>
              <c:ext xmlns:c16="http://schemas.microsoft.com/office/drawing/2014/chart" uri="{C3380CC4-5D6E-409C-BE32-E72D297353CC}">
                <c16:uniqueId val="{00000007-5FB1-481E-A442-33C2B5D09512}"/>
              </c:ext>
            </c:extLst>
          </c:dPt>
          <c:dLbls>
            <c:numFmt formatCode="0.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Bigtechs!$M$5:$M$12</c:f>
              <c:strCache>
                <c:ptCount val="8"/>
                <c:pt idx="0">
                  <c:v>Alphabet (GOOG)</c:v>
                </c:pt>
                <c:pt idx="1">
                  <c:v>Microsoft (MSTF)</c:v>
                </c:pt>
                <c:pt idx="2">
                  <c:v>Apple (AAPL)</c:v>
                </c:pt>
                <c:pt idx="3">
                  <c:v>Amazon (AMZN)</c:v>
                </c:pt>
                <c:pt idx="4">
                  <c:v>Nvidia (NVDA)</c:v>
                </c:pt>
                <c:pt idx="5">
                  <c:v>Meta (META)</c:v>
                </c:pt>
                <c:pt idx="6">
                  <c:v>Tesla (TSLA)</c:v>
                </c:pt>
                <c:pt idx="7">
                  <c:v>Netflix (NFLX)</c:v>
                </c:pt>
              </c:strCache>
            </c:strRef>
          </c:cat>
          <c:val>
            <c:numRef>
              <c:f>Bigtechs!$P$5:$P$12</c:f>
              <c:numCache>
                <c:formatCode>General</c:formatCode>
                <c:ptCount val="8"/>
                <c:pt idx="0">
                  <c:v>-5.6317445380910103E-2</c:v>
                </c:pt>
                <c:pt idx="1">
                  <c:v>-3.7433774780272988E-2</c:v>
                </c:pt>
                <c:pt idx="2">
                  <c:v>-3.4630703381269501E-2</c:v>
                </c:pt>
                <c:pt idx="3">
                  <c:v>-2.8317583994409201E-2</c:v>
                </c:pt>
                <c:pt idx="4">
                  <c:v>6.6543574775024261E-3</c:v>
                </c:pt>
                <c:pt idx="5">
                  <c:v>1.1129909926496095E-2</c:v>
                </c:pt>
                <c:pt idx="6">
                  <c:v>3.2959597988428291E-2</c:v>
                </c:pt>
                <c:pt idx="7">
                  <c:v>4.0315692630819466E-2</c:v>
                </c:pt>
              </c:numCache>
            </c:numRef>
          </c:val>
          <c:extLst>
            <c:ext xmlns:c16="http://schemas.microsoft.com/office/drawing/2014/chart" uri="{C3380CC4-5D6E-409C-BE32-E72D297353CC}">
              <c16:uniqueId val="{00000008-5FB1-481E-A442-33C2B5D09512}"/>
            </c:ext>
          </c:extLst>
        </c:ser>
        <c:dLbls>
          <c:dLblPos val="outEnd"/>
          <c:showLegendKey val="0"/>
          <c:showVal val="1"/>
          <c:showCatName val="0"/>
          <c:showSerName val="0"/>
          <c:showPercent val="0"/>
          <c:showBubbleSize val="0"/>
        </c:dLbls>
        <c:gapWidth val="100"/>
        <c:axId val="1901980895"/>
        <c:axId val="214033391"/>
      </c:barChart>
      <c:catAx>
        <c:axId val="1901980895"/>
        <c:scaling>
          <c:orientation val="minMax"/>
        </c:scaling>
        <c:delete val="0"/>
        <c:axPos val="l"/>
        <c:numFmt formatCode="General" sourceLinked="1"/>
        <c:majorTickMark val="none"/>
        <c:minorTickMark val="none"/>
        <c:tickLblPos val="low"/>
        <c:spPr>
          <a:ln w="3175">
            <a:solidFill>
              <a:sysClr val="window" lastClr="FFFFFF">
                <a:lumMod val="75000"/>
              </a:sysClr>
            </a:solidFill>
          </a:ln>
        </c:spPr>
        <c:crossAx val="214033391"/>
        <c:crosses val="autoZero"/>
        <c:auto val="1"/>
        <c:lblAlgn val="ctr"/>
        <c:lblOffset val="400"/>
        <c:noMultiLvlLbl val="0"/>
      </c:catAx>
      <c:valAx>
        <c:axId val="214033391"/>
        <c:scaling>
          <c:orientation val="minMax"/>
        </c:scaling>
        <c:delete val="0"/>
        <c:axPos val="b"/>
        <c:numFmt formatCode="0%" sourceLinked="0"/>
        <c:majorTickMark val="none"/>
        <c:minorTickMark val="none"/>
        <c:tickLblPos val="low"/>
        <c:spPr>
          <a:noFill/>
          <a:ln>
            <a:noFill/>
            <a:prstDash val="solid"/>
          </a:ln>
        </c:spPr>
        <c:txPr>
          <a:bodyPr rot="-60000000" vert="horz"/>
          <a:lstStyle/>
          <a:p>
            <a:pPr>
              <a:defRPr/>
            </a:pPr>
            <a:endParaRPr lang="en-US"/>
          </a:p>
        </c:txPr>
        <c:crossAx val="1901980895"/>
        <c:crosses val="autoZero"/>
        <c:crossBetween val="between"/>
      </c:valAx>
      <c:spPr>
        <a:noFill/>
      </c:spPr>
    </c:plotArea>
    <c:plotVisOnly val="1"/>
    <c:dispBlanksAs val="gap"/>
    <c:showDLblsOverMax val="0"/>
  </c:chart>
  <c:spPr>
    <a:solidFill>
      <a:srgbClr val="F7F9F7"/>
    </a:solidFill>
    <a:ln>
      <a:noFill/>
      <a:prstDash val="solid"/>
    </a:ln>
  </c:spPr>
  <c:txPr>
    <a:bodyPr/>
    <a:lstStyle/>
    <a:p>
      <a:pPr>
        <a:defRPr sz="800">
          <a:latin typeface="Lato" panose="020F0502020204030203" pitchFamily="34" charset="0"/>
          <a:ea typeface="Lato" panose="020F0502020204030203" pitchFamily="34" charset="0"/>
          <a:cs typeface="Lato" panose="020F0502020204030203" pitchFamily="34" charset="0"/>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27564964179548"/>
          <c:y val="4.2985567680268608E-2"/>
          <c:w val="0.8388075467955759"/>
          <c:h val="0.81275739031757011"/>
        </c:manualLayout>
      </c:layout>
      <c:lineChart>
        <c:grouping val="standard"/>
        <c:varyColors val="0"/>
        <c:ser>
          <c:idx val="0"/>
          <c:order val="0"/>
          <c:tx>
            <c:v>Atual</c:v>
          </c:tx>
          <c:spPr>
            <a:ln w="22225" cap="rnd">
              <a:solidFill>
                <a:srgbClr val="FFCE00"/>
              </a:solidFill>
              <a:round/>
            </a:ln>
            <a:effectLst/>
          </c:spPr>
          <c:marker>
            <c:symbol val="none"/>
          </c:marker>
          <c:cat>
            <c:strRef>
              <c:f>'Curva de juros'!$A$2:$A$14</c:f>
              <c:strCache>
                <c:ptCount val="13"/>
                <c:pt idx="0">
                  <c:v>1M</c:v>
                </c:pt>
                <c:pt idx="1">
                  <c:v>2M</c:v>
                </c:pt>
                <c:pt idx="2">
                  <c:v>3M</c:v>
                </c:pt>
                <c:pt idx="3">
                  <c:v>4M</c:v>
                </c:pt>
                <c:pt idx="4">
                  <c:v>6M</c:v>
                </c:pt>
                <c:pt idx="5">
                  <c:v>1A</c:v>
                </c:pt>
                <c:pt idx="6">
                  <c:v>2A</c:v>
                </c:pt>
                <c:pt idx="7">
                  <c:v>3A</c:v>
                </c:pt>
                <c:pt idx="8">
                  <c:v>5A</c:v>
                </c:pt>
                <c:pt idx="9">
                  <c:v>7A</c:v>
                </c:pt>
                <c:pt idx="10">
                  <c:v>10A</c:v>
                </c:pt>
                <c:pt idx="11">
                  <c:v>20A</c:v>
                </c:pt>
                <c:pt idx="12">
                  <c:v>30A</c:v>
                </c:pt>
              </c:strCache>
            </c:strRef>
          </c:cat>
          <c:val>
            <c:numRef>
              <c:f>'Curva de juros'!$B$2:$B$14</c:f>
              <c:numCache>
                <c:formatCode>General</c:formatCode>
                <c:ptCount val="13"/>
                <c:pt idx="0">
                  <c:v>5.48</c:v>
                </c:pt>
                <c:pt idx="1">
                  <c:v>5.51</c:v>
                </c:pt>
                <c:pt idx="2">
                  <c:v>5.44</c:v>
                </c:pt>
                <c:pt idx="3">
                  <c:v>5.45</c:v>
                </c:pt>
                <c:pt idx="4">
                  <c:v>5.31</c:v>
                </c:pt>
                <c:pt idx="5">
                  <c:v>4.9800000000000004</c:v>
                </c:pt>
                <c:pt idx="6">
                  <c:v>4.6399999999999997</c:v>
                </c:pt>
                <c:pt idx="7">
                  <c:v>4.43</c:v>
                </c:pt>
                <c:pt idx="8">
                  <c:v>4.29</c:v>
                </c:pt>
                <c:pt idx="9">
                  <c:v>4.3099999999999996</c:v>
                </c:pt>
                <c:pt idx="10">
                  <c:v>4.3</c:v>
                </c:pt>
                <c:pt idx="11">
                  <c:v>4.58</c:v>
                </c:pt>
                <c:pt idx="12">
                  <c:v>4.45</c:v>
                </c:pt>
              </c:numCache>
            </c:numRef>
          </c:val>
          <c:smooth val="1"/>
          <c:extLst>
            <c:ext xmlns:c16="http://schemas.microsoft.com/office/drawing/2014/chart" uri="{C3380CC4-5D6E-409C-BE32-E72D297353CC}">
              <c16:uniqueId val="{00000000-FD93-452A-9C90-2234EBB0A801}"/>
            </c:ext>
          </c:extLst>
        </c:ser>
        <c:ser>
          <c:idx val="1"/>
          <c:order val="1"/>
          <c:tx>
            <c:v>1 semana atrás</c:v>
          </c:tx>
          <c:spPr>
            <a:ln w="22225" cap="rnd">
              <a:solidFill>
                <a:srgbClr val="00C1B9"/>
              </a:solidFill>
              <a:prstDash val="sysDot"/>
              <a:round/>
            </a:ln>
            <a:effectLst/>
          </c:spPr>
          <c:marker>
            <c:symbol val="none"/>
          </c:marker>
          <c:cat>
            <c:strRef>
              <c:f>'Curva de juros'!$A$2:$A$14</c:f>
              <c:strCache>
                <c:ptCount val="13"/>
                <c:pt idx="0">
                  <c:v>1M</c:v>
                </c:pt>
                <c:pt idx="1">
                  <c:v>2M</c:v>
                </c:pt>
                <c:pt idx="2">
                  <c:v>3M</c:v>
                </c:pt>
                <c:pt idx="3">
                  <c:v>4M</c:v>
                </c:pt>
                <c:pt idx="4">
                  <c:v>6M</c:v>
                </c:pt>
                <c:pt idx="5">
                  <c:v>1A</c:v>
                </c:pt>
                <c:pt idx="6">
                  <c:v>2A</c:v>
                </c:pt>
                <c:pt idx="7">
                  <c:v>3A</c:v>
                </c:pt>
                <c:pt idx="8">
                  <c:v>5A</c:v>
                </c:pt>
                <c:pt idx="9">
                  <c:v>7A</c:v>
                </c:pt>
                <c:pt idx="10">
                  <c:v>10A</c:v>
                </c:pt>
                <c:pt idx="11">
                  <c:v>20A</c:v>
                </c:pt>
                <c:pt idx="12">
                  <c:v>30A</c:v>
                </c:pt>
              </c:strCache>
            </c:strRef>
          </c:cat>
          <c:val>
            <c:numRef>
              <c:f>'Curva de juros'!$C$2:$C$14</c:f>
              <c:numCache>
                <c:formatCode>General</c:formatCode>
                <c:ptCount val="13"/>
                <c:pt idx="0">
                  <c:v>5.49</c:v>
                </c:pt>
                <c:pt idx="1">
                  <c:v>5.51</c:v>
                </c:pt>
                <c:pt idx="2">
                  <c:v>5.44</c:v>
                </c:pt>
                <c:pt idx="3">
                  <c:v>5.43</c:v>
                </c:pt>
                <c:pt idx="4">
                  <c:v>5.26</c:v>
                </c:pt>
                <c:pt idx="5">
                  <c:v>4.8600000000000003</c:v>
                </c:pt>
                <c:pt idx="6">
                  <c:v>4.4800000000000004</c:v>
                </c:pt>
                <c:pt idx="7">
                  <c:v>4.25</c:v>
                </c:pt>
                <c:pt idx="8">
                  <c:v>4.1399999999999997</c:v>
                </c:pt>
                <c:pt idx="9">
                  <c:v>4.17</c:v>
                </c:pt>
                <c:pt idx="10">
                  <c:v>4.17</c:v>
                </c:pt>
                <c:pt idx="11">
                  <c:v>4.4800000000000004</c:v>
                </c:pt>
                <c:pt idx="12">
                  <c:v>4.37</c:v>
                </c:pt>
              </c:numCache>
            </c:numRef>
          </c:val>
          <c:smooth val="1"/>
          <c:extLst>
            <c:ext xmlns:c16="http://schemas.microsoft.com/office/drawing/2014/chart" uri="{C3380CC4-5D6E-409C-BE32-E72D297353CC}">
              <c16:uniqueId val="{00000001-FD93-452A-9C90-2234EBB0A801}"/>
            </c:ext>
          </c:extLst>
        </c:ser>
        <c:ser>
          <c:idx val="2"/>
          <c:order val="2"/>
          <c:tx>
            <c:v>1 ano atrás</c:v>
          </c:tx>
          <c:spPr>
            <a:ln w="22225" cap="rnd">
              <a:solidFill>
                <a:srgbClr val="1A1A13"/>
              </a:solidFill>
              <a:prstDash val="sysDot"/>
              <a:round/>
            </a:ln>
            <a:effectLst/>
          </c:spPr>
          <c:marker>
            <c:symbol val="none"/>
          </c:marker>
          <c:cat>
            <c:strRef>
              <c:f>'Curva de juros'!$A$2:$A$14</c:f>
              <c:strCache>
                <c:ptCount val="13"/>
                <c:pt idx="0">
                  <c:v>1M</c:v>
                </c:pt>
                <c:pt idx="1">
                  <c:v>2M</c:v>
                </c:pt>
                <c:pt idx="2">
                  <c:v>3M</c:v>
                </c:pt>
                <c:pt idx="3">
                  <c:v>4M</c:v>
                </c:pt>
                <c:pt idx="4">
                  <c:v>6M</c:v>
                </c:pt>
                <c:pt idx="5">
                  <c:v>1A</c:v>
                </c:pt>
                <c:pt idx="6">
                  <c:v>2A</c:v>
                </c:pt>
                <c:pt idx="7">
                  <c:v>3A</c:v>
                </c:pt>
                <c:pt idx="8">
                  <c:v>5A</c:v>
                </c:pt>
                <c:pt idx="9">
                  <c:v>7A</c:v>
                </c:pt>
                <c:pt idx="10">
                  <c:v>10A</c:v>
                </c:pt>
                <c:pt idx="11">
                  <c:v>20A</c:v>
                </c:pt>
                <c:pt idx="12">
                  <c:v>30A</c:v>
                </c:pt>
              </c:strCache>
            </c:strRef>
          </c:cat>
          <c:val>
            <c:numRef>
              <c:f>'Curva de juros'!$D$2:$D$14</c:f>
              <c:numCache>
                <c:formatCode>General</c:formatCode>
                <c:ptCount val="13"/>
                <c:pt idx="0">
                  <c:v>4.66</c:v>
                </c:pt>
                <c:pt idx="1">
                  <c:v>4.8</c:v>
                </c:pt>
                <c:pt idx="2">
                  <c:v>4.84</c:v>
                </c:pt>
                <c:pt idx="3">
                  <c:v>4.95</c:v>
                </c:pt>
                <c:pt idx="4">
                  <c:v>4.9800000000000004</c:v>
                </c:pt>
                <c:pt idx="5">
                  <c:v>4.99</c:v>
                </c:pt>
                <c:pt idx="6">
                  <c:v>4.62</c:v>
                </c:pt>
                <c:pt idx="7">
                  <c:v>4.3499999999999996</c:v>
                </c:pt>
                <c:pt idx="8">
                  <c:v>4.0599999999999996</c:v>
                </c:pt>
                <c:pt idx="9">
                  <c:v>3.98</c:v>
                </c:pt>
                <c:pt idx="10">
                  <c:v>3.86</c:v>
                </c:pt>
                <c:pt idx="11">
                  <c:v>4.05</c:v>
                </c:pt>
                <c:pt idx="12">
                  <c:v>3.92</c:v>
                </c:pt>
              </c:numCache>
            </c:numRef>
          </c:val>
          <c:smooth val="1"/>
          <c:extLst>
            <c:ext xmlns:c16="http://schemas.microsoft.com/office/drawing/2014/chart" uri="{C3380CC4-5D6E-409C-BE32-E72D297353CC}">
              <c16:uniqueId val="{00000002-FD93-452A-9C90-2234EBB0A801}"/>
            </c:ext>
          </c:extLst>
        </c:ser>
        <c:dLbls>
          <c:showLegendKey val="0"/>
          <c:showVal val="0"/>
          <c:showCatName val="0"/>
          <c:showSerName val="0"/>
          <c:showPercent val="0"/>
          <c:showBubbleSize val="0"/>
        </c:dLbls>
        <c:smooth val="0"/>
        <c:axId val="1825536016"/>
        <c:axId val="1812302192"/>
      </c:lineChart>
      <c:catAx>
        <c:axId val="182553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812302192"/>
        <c:crosses val="autoZero"/>
        <c:auto val="1"/>
        <c:lblAlgn val="ctr"/>
        <c:lblOffset val="100"/>
        <c:noMultiLvlLbl val="0"/>
      </c:catAx>
      <c:valAx>
        <c:axId val="1812302192"/>
        <c:scaling>
          <c:orientation val="minMax"/>
          <c:max val="6"/>
          <c:min val="2"/>
        </c:scaling>
        <c:delete val="0"/>
        <c:axPos val="l"/>
        <c:numFmt formatCode="#,##0.0&quot;%&quot;"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825536016"/>
        <c:crosses val="autoZero"/>
        <c:crossBetween val="between"/>
        <c:majorUnit val="0.5"/>
      </c:valAx>
      <c:spPr>
        <a:noFill/>
        <a:ln>
          <a:noFill/>
        </a:ln>
        <a:effectLst/>
      </c:spPr>
    </c:plotArea>
    <c:legend>
      <c:legendPos val="b"/>
      <c:layout>
        <c:manualLayout>
          <c:xMode val="edge"/>
          <c:yMode val="edge"/>
          <c:x val="4.9999874641649227E-2"/>
          <c:y val="0.9308636991342577"/>
          <c:w val="0.89999997214258876"/>
          <c:h val="6.5228521985717838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7F9F7"/>
    </a:solidFill>
    <a:ln w="9525" cap="flat" cmpd="sng" algn="ctr">
      <a:noFill/>
      <a:round/>
    </a:ln>
    <a:effectLst/>
  </c:spPr>
  <c:txPr>
    <a:bodyPr/>
    <a:lstStyle/>
    <a:p>
      <a:pPr>
        <a:defRPr sz="800">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247594050743664E-2"/>
          <c:y val="5.1044083526682132E-2"/>
          <c:w val="0.81664224686395259"/>
          <c:h val="0.80384457747987037"/>
        </c:manualLayout>
      </c:layout>
      <c:lineChart>
        <c:grouping val="standard"/>
        <c:varyColors val="0"/>
        <c:ser>
          <c:idx val="0"/>
          <c:order val="0"/>
          <c:tx>
            <c:v>TLT (+20 anos)</c:v>
          </c:tx>
          <c:spPr>
            <a:ln w="9525" cap="rnd">
              <a:solidFill>
                <a:srgbClr val="1A1A13"/>
              </a:solidFill>
              <a:round/>
            </a:ln>
            <a:effectLst/>
          </c:spPr>
          <c:marker>
            <c:symbol val="none"/>
          </c:marker>
          <c:dLbls>
            <c:dLbl>
              <c:idx val="251"/>
              <c:layout>
                <c:manualLayout>
                  <c:x val="-9.805167686525158E-3"/>
                  <c:y val="-1.94321228039513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24-485F-8098-BF618CCD633F}"/>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Sheet1!$A$2:$A$253</c:f>
              <c:numCache>
                <c:formatCode>\y\y\y\y\-mm\-dd\ hh:mm:ss</c:formatCode>
                <c:ptCount val="252"/>
                <c:pt idx="0">
                  <c:v>44973</c:v>
                </c:pt>
                <c:pt idx="1">
                  <c:v>44974</c:v>
                </c:pt>
                <c:pt idx="2">
                  <c:v>44978</c:v>
                </c:pt>
                <c:pt idx="3">
                  <c:v>44979</c:v>
                </c:pt>
                <c:pt idx="4">
                  <c:v>44980</c:v>
                </c:pt>
                <c:pt idx="5">
                  <c:v>44981</c:v>
                </c:pt>
                <c:pt idx="6">
                  <c:v>44984</c:v>
                </c:pt>
                <c:pt idx="7">
                  <c:v>44985</c:v>
                </c:pt>
                <c:pt idx="8">
                  <c:v>44986</c:v>
                </c:pt>
                <c:pt idx="9">
                  <c:v>44987</c:v>
                </c:pt>
                <c:pt idx="10">
                  <c:v>44988</c:v>
                </c:pt>
                <c:pt idx="11">
                  <c:v>44991</c:v>
                </c:pt>
                <c:pt idx="12">
                  <c:v>44992</c:v>
                </c:pt>
                <c:pt idx="13">
                  <c:v>44993</c:v>
                </c:pt>
                <c:pt idx="14">
                  <c:v>44994</c:v>
                </c:pt>
                <c:pt idx="15">
                  <c:v>44995</c:v>
                </c:pt>
                <c:pt idx="16">
                  <c:v>44998</c:v>
                </c:pt>
                <c:pt idx="17">
                  <c:v>44999</c:v>
                </c:pt>
                <c:pt idx="18">
                  <c:v>45000</c:v>
                </c:pt>
                <c:pt idx="19">
                  <c:v>45001</c:v>
                </c:pt>
                <c:pt idx="20">
                  <c:v>45002</c:v>
                </c:pt>
                <c:pt idx="21">
                  <c:v>45005</c:v>
                </c:pt>
                <c:pt idx="22">
                  <c:v>45006</c:v>
                </c:pt>
                <c:pt idx="23">
                  <c:v>45007</c:v>
                </c:pt>
                <c:pt idx="24">
                  <c:v>45008</c:v>
                </c:pt>
                <c:pt idx="25">
                  <c:v>45009</c:v>
                </c:pt>
                <c:pt idx="26">
                  <c:v>45012</c:v>
                </c:pt>
                <c:pt idx="27">
                  <c:v>45013</c:v>
                </c:pt>
                <c:pt idx="28">
                  <c:v>45014</c:v>
                </c:pt>
                <c:pt idx="29">
                  <c:v>45015</c:v>
                </c:pt>
                <c:pt idx="30">
                  <c:v>45016</c:v>
                </c:pt>
                <c:pt idx="31">
                  <c:v>45019</c:v>
                </c:pt>
                <c:pt idx="32">
                  <c:v>45020</c:v>
                </c:pt>
                <c:pt idx="33">
                  <c:v>45021</c:v>
                </c:pt>
                <c:pt idx="34">
                  <c:v>45022</c:v>
                </c:pt>
                <c:pt idx="35">
                  <c:v>45026</c:v>
                </c:pt>
                <c:pt idx="36">
                  <c:v>45027</c:v>
                </c:pt>
                <c:pt idx="37">
                  <c:v>45028</c:v>
                </c:pt>
                <c:pt idx="38">
                  <c:v>45029</c:v>
                </c:pt>
                <c:pt idx="39">
                  <c:v>45030</c:v>
                </c:pt>
                <c:pt idx="40">
                  <c:v>45033</c:v>
                </c:pt>
                <c:pt idx="41">
                  <c:v>45034</c:v>
                </c:pt>
                <c:pt idx="42">
                  <c:v>45035</c:v>
                </c:pt>
                <c:pt idx="43">
                  <c:v>45036</c:v>
                </c:pt>
                <c:pt idx="44">
                  <c:v>45037</c:v>
                </c:pt>
                <c:pt idx="45">
                  <c:v>45040</c:v>
                </c:pt>
                <c:pt idx="46">
                  <c:v>45041</c:v>
                </c:pt>
                <c:pt idx="47">
                  <c:v>45042</c:v>
                </c:pt>
                <c:pt idx="48">
                  <c:v>45043</c:v>
                </c:pt>
                <c:pt idx="49">
                  <c:v>45044</c:v>
                </c:pt>
                <c:pt idx="50">
                  <c:v>45047</c:v>
                </c:pt>
                <c:pt idx="51">
                  <c:v>45048</c:v>
                </c:pt>
                <c:pt idx="52">
                  <c:v>45049</c:v>
                </c:pt>
                <c:pt idx="53">
                  <c:v>45050</c:v>
                </c:pt>
                <c:pt idx="54">
                  <c:v>45051</c:v>
                </c:pt>
                <c:pt idx="55">
                  <c:v>45054</c:v>
                </c:pt>
                <c:pt idx="56">
                  <c:v>45055</c:v>
                </c:pt>
                <c:pt idx="57">
                  <c:v>45056</c:v>
                </c:pt>
                <c:pt idx="58">
                  <c:v>45057</c:v>
                </c:pt>
                <c:pt idx="59">
                  <c:v>45058</c:v>
                </c:pt>
                <c:pt idx="60">
                  <c:v>45061</c:v>
                </c:pt>
                <c:pt idx="61">
                  <c:v>45062</c:v>
                </c:pt>
                <c:pt idx="62">
                  <c:v>45063</c:v>
                </c:pt>
                <c:pt idx="63">
                  <c:v>45064</c:v>
                </c:pt>
                <c:pt idx="64">
                  <c:v>45065</c:v>
                </c:pt>
                <c:pt idx="65">
                  <c:v>45068</c:v>
                </c:pt>
                <c:pt idx="66">
                  <c:v>45069</c:v>
                </c:pt>
                <c:pt idx="67">
                  <c:v>45070</c:v>
                </c:pt>
                <c:pt idx="68">
                  <c:v>45071</c:v>
                </c:pt>
                <c:pt idx="69">
                  <c:v>45072</c:v>
                </c:pt>
                <c:pt idx="70">
                  <c:v>45076</c:v>
                </c:pt>
                <c:pt idx="71">
                  <c:v>45077</c:v>
                </c:pt>
                <c:pt idx="72">
                  <c:v>45078</c:v>
                </c:pt>
                <c:pt idx="73">
                  <c:v>45079</c:v>
                </c:pt>
                <c:pt idx="74">
                  <c:v>45082</c:v>
                </c:pt>
                <c:pt idx="75">
                  <c:v>45083</c:v>
                </c:pt>
                <c:pt idx="76">
                  <c:v>45084</c:v>
                </c:pt>
                <c:pt idx="77">
                  <c:v>45085</c:v>
                </c:pt>
                <c:pt idx="78">
                  <c:v>45086</c:v>
                </c:pt>
                <c:pt idx="79">
                  <c:v>45089</c:v>
                </c:pt>
                <c:pt idx="80">
                  <c:v>45090</c:v>
                </c:pt>
                <c:pt idx="81">
                  <c:v>45091</c:v>
                </c:pt>
                <c:pt idx="82">
                  <c:v>45092</c:v>
                </c:pt>
                <c:pt idx="83">
                  <c:v>45093</c:v>
                </c:pt>
                <c:pt idx="84">
                  <c:v>45097</c:v>
                </c:pt>
                <c:pt idx="85">
                  <c:v>45098</c:v>
                </c:pt>
                <c:pt idx="86">
                  <c:v>45099</c:v>
                </c:pt>
                <c:pt idx="87">
                  <c:v>45100</c:v>
                </c:pt>
                <c:pt idx="88">
                  <c:v>45103</c:v>
                </c:pt>
                <c:pt idx="89">
                  <c:v>45104</c:v>
                </c:pt>
                <c:pt idx="90">
                  <c:v>45105</c:v>
                </c:pt>
                <c:pt idx="91">
                  <c:v>45106</c:v>
                </c:pt>
                <c:pt idx="92">
                  <c:v>45107</c:v>
                </c:pt>
                <c:pt idx="93">
                  <c:v>45110</c:v>
                </c:pt>
                <c:pt idx="94">
                  <c:v>45112</c:v>
                </c:pt>
                <c:pt idx="95">
                  <c:v>45113</c:v>
                </c:pt>
                <c:pt idx="96">
                  <c:v>45114</c:v>
                </c:pt>
                <c:pt idx="97">
                  <c:v>45117</c:v>
                </c:pt>
                <c:pt idx="98">
                  <c:v>45118</c:v>
                </c:pt>
                <c:pt idx="99">
                  <c:v>45119</c:v>
                </c:pt>
                <c:pt idx="100">
                  <c:v>45120</c:v>
                </c:pt>
                <c:pt idx="101">
                  <c:v>45121</c:v>
                </c:pt>
                <c:pt idx="102">
                  <c:v>45124</c:v>
                </c:pt>
                <c:pt idx="103">
                  <c:v>45125</c:v>
                </c:pt>
                <c:pt idx="104">
                  <c:v>45126</c:v>
                </c:pt>
                <c:pt idx="105">
                  <c:v>45127</c:v>
                </c:pt>
                <c:pt idx="106">
                  <c:v>45128</c:v>
                </c:pt>
                <c:pt idx="107">
                  <c:v>45131</c:v>
                </c:pt>
                <c:pt idx="108">
                  <c:v>45132</c:v>
                </c:pt>
                <c:pt idx="109">
                  <c:v>45133</c:v>
                </c:pt>
                <c:pt idx="110">
                  <c:v>45134</c:v>
                </c:pt>
                <c:pt idx="111">
                  <c:v>45135</c:v>
                </c:pt>
                <c:pt idx="112">
                  <c:v>45138</c:v>
                </c:pt>
                <c:pt idx="113">
                  <c:v>45139</c:v>
                </c:pt>
                <c:pt idx="114">
                  <c:v>45140</c:v>
                </c:pt>
                <c:pt idx="115">
                  <c:v>45141</c:v>
                </c:pt>
                <c:pt idx="116">
                  <c:v>45142</c:v>
                </c:pt>
                <c:pt idx="117">
                  <c:v>45145</c:v>
                </c:pt>
                <c:pt idx="118">
                  <c:v>45146</c:v>
                </c:pt>
                <c:pt idx="119">
                  <c:v>45147</c:v>
                </c:pt>
                <c:pt idx="120">
                  <c:v>45148</c:v>
                </c:pt>
                <c:pt idx="121">
                  <c:v>45149</c:v>
                </c:pt>
                <c:pt idx="122">
                  <c:v>45152</c:v>
                </c:pt>
                <c:pt idx="123">
                  <c:v>45153</c:v>
                </c:pt>
                <c:pt idx="124">
                  <c:v>45154</c:v>
                </c:pt>
                <c:pt idx="125">
                  <c:v>45155</c:v>
                </c:pt>
                <c:pt idx="126">
                  <c:v>45156</c:v>
                </c:pt>
                <c:pt idx="127">
                  <c:v>45159</c:v>
                </c:pt>
                <c:pt idx="128">
                  <c:v>45160</c:v>
                </c:pt>
                <c:pt idx="129">
                  <c:v>45161</c:v>
                </c:pt>
                <c:pt idx="130">
                  <c:v>45162</c:v>
                </c:pt>
                <c:pt idx="131">
                  <c:v>45163</c:v>
                </c:pt>
                <c:pt idx="132">
                  <c:v>45166</c:v>
                </c:pt>
                <c:pt idx="133">
                  <c:v>45167</c:v>
                </c:pt>
                <c:pt idx="134">
                  <c:v>45168</c:v>
                </c:pt>
                <c:pt idx="135">
                  <c:v>45169</c:v>
                </c:pt>
                <c:pt idx="136">
                  <c:v>45170</c:v>
                </c:pt>
                <c:pt idx="137">
                  <c:v>45174</c:v>
                </c:pt>
                <c:pt idx="138">
                  <c:v>45175</c:v>
                </c:pt>
                <c:pt idx="139">
                  <c:v>45176</c:v>
                </c:pt>
                <c:pt idx="140">
                  <c:v>45177</c:v>
                </c:pt>
                <c:pt idx="141">
                  <c:v>45180</c:v>
                </c:pt>
                <c:pt idx="142">
                  <c:v>45181</c:v>
                </c:pt>
                <c:pt idx="143">
                  <c:v>45182</c:v>
                </c:pt>
                <c:pt idx="144">
                  <c:v>45183</c:v>
                </c:pt>
                <c:pt idx="145">
                  <c:v>45184</c:v>
                </c:pt>
                <c:pt idx="146">
                  <c:v>45187</c:v>
                </c:pt>
                <c:pt idx="147">
                  <c:v>45188</c:v>
                </c:pt>
                <c:pt idx="148">
                  <c:v>45189</c:v>
                </c:pt>
                <c:pt idx="149">
                  <c:v>45190</c:v>
                </c:pt>
                <c:pt idx="150">
                  <c:v>45191</c:v>
                </c:pt>
                <c:pt idx="151">
                  <c:v>45194</c:v>
                </c:pt>
                <c:pt idx="152">
                  <c:v>45195</c:v>
                </c:pt>
                <c:pt idx="153">
                  <c:v>45196</c:v>
                </c:pt>
                <c:pt idx="154">
                  <c:v>45197</c:v>
                </c:pt>
                <c:pt idx="155">
                  <c:v>45198</c:v>
                </c:pt>
                <c:pt idx="156">
                  <c:v>45201</c:v>
                </c:pt>
                <c:pt idx="157">
                  <c:v>45202</c:v>
                </c:pt>
                <c:pt idx="158">
                  <c:v>45203</c:v>
                </c:pt>
                <c:pt idx="159">
                  <c:v>45204</c:v>
                </c:pt>
                <c:pt idx="160">
                  <c:v>45205</c:v>
                </c:pt>
                <c:pt idx="161">
                  <c:v>45208</c:v>
                </c:pt>
                <c:pt idx="162">
                  <c:v>45209</c:v>
                </c:pt>
                <c:pt idx="163">
                  <c:v>45210</c:v>
                </c:pt>
                <c:pt idx="164">
                  <c:v>45211</c:v>
                </c:pt>
                <c:pt idx="165">
                  <c:v>45212</c:v>
                </c:pt>
                <c:pt idx="166">
                  <c:v>45215</c:v>
                </c:pt>
                <c:pt idx="167">
                  <c:v>45216</c:v>
                </c:pt>
                <c:pt idx="168">
                  <c:v>45217</c:v>
                </c:pt>
                <c:pt idx="169">
                  <c:v>45218</c:v>
                </c:pt>
                <c:pt idx="170">
                  <c:v>45219</c:v>
                </c:pt>
                <c:pt idx="171">
                  <c:v>45222</c:v>
                </c:pt>
                <c:pt idx="172">
                  <c:v>45223</c:v>
                </c:pt>
                <c:pt idx="173">
                  <c:v>45224</c:v>
                </c:pt>
                <c:pt idx="174">
                  <c:v>45225</c:v>
                </c:pt>
                <c:pt idx="175">
                  <c:v>45226</c:v>
                </c:pt>
                <c:pt idx="176">
                  <c:v>45229</c:v>
                </c:pt>
                <c:pt idx="177">
                  <c:v>45230</c:v>
                </c:pt>
                <c:pt idx="178">
                  <c:v>45231</c:v>
                </c:pt>
                <c:pt idx="179">
                  <c:v>45232</c:v>
                </c:pt>
                <c:pt idx="180">
                  <c:v>45233</c:v>
                </c:pt>
                <c:pt idx="181">
                  <c:v>45236</c:v>
                </c:pt>
                <c:pt idx="182">
                  <c:v>45237</c:v>
                </c:pt>
                <c:pt idx="183">
                  <c:v>45238</c:v>
                </c:pt>
                <c:pt idx="184">
                  <c:v>45239</c:v>
                </c:pt>
                <c:pt idx="185">
                  <c:v>45240</c:v>
                </c:pt>
                <c:pt idx="186">
                  <c:v>45243</c:v>
                </c:pt>
                <c:pt idx="187">
                  <c:v>45244</c:v>
                </c:pt>
                <c:pt idx="188">
                  <c:v>45245</c:v>
                </c:pt>
                <c:pt idx="189">
                  <c:v>45246</c:v>
                </c:pt>
                <c:pt idx="190">
                  <c:v>45247</c:v>
                </c:pt>
                <c:pt idx="191">
                  <c:v>45250</c:v>
                </c:pt>
                <c:pt idx="192">
                  <c:v>45251</c:v>
                </c:pt>
                <c:pt idx="193">
                  <c:v>45252</c:v>
                </c:pt>
                <c:pt idx="194">
                  <c:v>45254</c:v>
                </c:pt>
                <c:pt idx="195">
                  <c:v>45257</c:v>
                </c:pt>
                <c:pt idx="196">
                  <c:v>45258</c:v>
                </c:pt>
                <c:pt idx="197">
                  <c:v>45259</c:v>
                </c:pt>
                <c:pt idx="198">
                  <c:v>45260</c:v>
                </c:pt>
                <c:pt idx="199">
                  <c:v>45261</c:v>
                </c:pt>
                <c:pt idx="200">
                  <c:v>45264</c:v>
                </c:pt>
                <c:pt idx="201">
                  <c:v>45265</c:v>
                </c:pt>
                <c:pt idx="202">
                  <c:v>45266</c:v>
                </c:pt>
                <c:pt idx="203">
                  <c:v>45267</c:v>
                </c:pt>
                <c:pt idx="204">
                  <c:v>45268</c:v>
                </c:pt>
                <c:pt idx="205">
                  <c:v>45271</c:v>
                </c:pt>
                <c:pt idx="206">
                  <c:v>45272</c:v>
                </c:pt>
                <c:pt idx="207">
                  <c:v>45273</c:v>
                </c:pt>
                <c:pt idx="208">
                  <c:v>45274</c:v>
                </c:pt>
                <c:pt idx="209">
                  <c:v>45275</c:v>
                </c:pt>
                <c:pt idx="210">
                  <c:v>45278</c:v>
                </c:pt>
                <c:pt idx="211">
                  <c:v>45279</c:v>
                </c:pt>
                <c:pt idx="212">
                  <c:v>45280</c:v>
                </c:pt>
                <c:pt idx="213">
                  <c:v>45281</c:v>
                </c:pt>
                <c:pt idx="214">
                  <c:v>45282</c:v>
                </c:pt>
                <c:pt idx="215">
                  <c:v>45286</c:v>
                </c:pt>
                <c:pt idx="216">
                  <c:v>45287</c:v>
                </c:pt>
                <c:pt idx="217">
                  <c:v>45288</c:v>
                </c:pt>
                <c:pt idx="218">
                  <c:v>45289</c:v>
                </c:pt>
                <c:pt idx="219">
                  <c:v>45293</c:v>
                </c:pt>
                <c:pt idx="220">
                  <c:v>45294</c:v>
                </c:pt>
                <c:pt idx="221">
                  <c:v>45295</c:v>
                </c:pt>
                <c:pt idx="222">
                  <c:v>45296</c:v>
                </c:pt>
                <c:pt idx="223">
                  <c:v>45299</c:v>
                </c:pt>
                <c:pt idx="224">
                  <c:v>45300</c:v>
                </c:pt>
                <c:pt idx="225">
                  <c:v>45301</c:v>
                </c:pt>
                <c:pt idx="226">
                  <c:v>45302</c:v>
                </c:pt>
                <c:pt idx="227">
                  <c:v>45303</c:v>
                </c:pt>
                <c:pt idx="228">
                  <c:v>45307</c:v>
                </c:pt>
                <c:pt idx="229">
                  <c:v>45308</c:v>
                </c:pt>
                <c:pt idx="230">
                  <c:v>45309</c:v>
                </c:pt>
                <c:pt idx="231">
                  <c:v>45310</c:v>
                </c:pt>
                <c:pt idx="232">
                  <c:v>45313</c:v>
                </c:pt>
                <c:pt idx="233">
                  <c:v>45314</c:v>
                </c:pt>
                <c:pt idx="234">
                  <c:v>45315</c:v>
                </c:pt>
                <c:pt idx="235">
                  <c:v>45316</c:v>
                </c:pt>
                <c:pt idx="236">
                  <c:v>45317</c:v>
                </c:pt>
                <c:pt idx="237">
                  <c:v>45320</c:v>
                </c:pt>
                <c:pt idx="238">
                  <c:v>45321</c:v>
                </c:pt>
                <c:pt idx="239">
                  <c:v>45322</c:v>
                </c:pt>
                <c:pt idx="240">
                  <c:v>45323</c:v>
                </c:pt>
                <c:pt idx="241">
                  <c:v>45324</c:v>
                </c:pt>
                <c:pt idx="242">
                  <c:v>45327</c:v>
                </c:pt>
                <c:pt idx="243">
                  <c:v>45328</c:v>
                </c:pt>
                <c:pt idx="244">
                  <c:v>45329</c:v>
                </c:pt>
                <c:pt idx="245">
                  <c:v>45330</c:v>
                </c:pt>
                <c:pt idx="246">
                  <c:v>45331</c:v>
                </c:pt>
                <c:pt idx="247">
                  <c:v>45334</c:v>
                </c:pt>
                <c:pt idx="248">
                  <c:v>45335</c:v>
                </c:pt>
                <c:pt idx="249">
                  <c:v>45336</c:v>
                </c:pt>
                <c:pt idx="250">
                  <c:v>45337</c:v>
                </c:pt>
                <c:pt idx="251">
                  <c:v>45338</c:v>
                </c:pt>
              </c:numCache>
            </c:numRef>
          </c:cat>
          <c:val>
            <c:numRef>
              <c:f>Sheet1!$E$2:$E$253</c:f>
              <c:numCache>
                <c:formatCode>#,##0.00</c:formatCode>
                <c:ptCount val="252"/>
                <c:pt idx="0" formatCode="General">
                  <c:v>100</c:v>
                </c:pt>
                <c:pt idx="1">
                  <c:v>100.77763212592284</c:v>
                </c:pt>
                <c:pt idx="2">
                  <c:v>98.818789203335498</c:v>
                </c:pt>
                <c:pt idx="3">
                  <c:v>99.724389849795429</c:v>
                </c:pt>
                <c:pt idx="4">
                  <c:v>100.69890080973896</c:v>
                </c:pt>
                <c:pt idx="5">
                  <c:v>99.389721492537362</c:v>
                </c:pt>
                <c:pt idx="6">
                  <c:v>99.665347194606852</c:v>
                </c:pt>
                <c:pt idx="7">
                  <c:v>100.11813974190436</c:v>
                </c:pt>
                <c:pt idx="8">
                  <c:v>99.042549435879423</c:v>
                </c:pt>
                <c:pt idx="9">
                  <c:v>98.164320071687868</c:v>
                </c:pt>
                <c:pt idx="10">
                  <c:v>100.54242572079394</c:v>
                </c:pt>
                <c:pt idx="11">
                  <c:v>99.762904043282703</c:v>
                </c:pt>
                <c:pt idx="12">
                  <c:v>100.37469885757555</c:v>
                </c:pt>
                <c:pt idx="13">
                  <c:v>100.47335988866108</c:v>
                </c:pt>
                <c:pt idx="14">
                  <c:v>100.72005912196971</c:v>
                </c:pt>
                <c:pt idx="15">
                  <c:v>104.19349816962323</c:v>
                </c:pt>
                <c:pt idx="16">
                  <c:v>104.43032974463682</c:v>
                </c:pt>
                <c:pt idx="17">
                  <c:v>102.71334164943393</c:v>
                </c:pt>
                <c:pt idx="18">
                  <c:v>104.69676429453555</c:v>
                </c:pt>
                <c:pt idx="19">
                  <c:v>103.87771755231689</c:v>
                </c:pt>
                <c:pt idx="20">
                  <c:v>105.43683089073154</c:v>
                </c:pt>
                <c:pt idx="21">
                  <c:v>104.50927878692966</c:v>
                </c:pt>
                <c:pt idx="22">
                  <c:v>103.61131410614794</c:v>
                </c:pt>
                <c:pt idx="23">
                  <c:v>104.99280959525181</c:v>
                </c:pt>
                <c:pt idx="24">
                  <c:v>104.99280959525181</c:v>
                </c:pt>
                <c:pt idx="25">
                  <c:v>105.43683089073154</c:v>
                </c:pt>
                <c:pt idx="26">
                  <c:v>102.96003310681007</c:v>
                </c:pt>
                <c:pt idx="27">
                  <c:v>103.14751861441589</c:v>
                </c:pt>
                <c:pt idx="28">
                  <c:v>102.94030556615242</c:v>
                </c:pt>
                <c:pt idx="29">
                  <c:v>103.41396094024707</c:v>
                </c:pt>
                <c:pt idx="30">
                  <c:v>104.96318329256935</c:v>
                </c:pt>
                <c:pt idx="31">
                  <c:v>105.4568305890253</c:v>
                </c:pt>
                <c:pt idx="32">
                  <c:v>105.98115393904635</c:v>
                </c:pt>
                <c:pt idx="33">
                  <c:v>107.08914655564294</c:v>
                </c:pt>
                <c:pt idx="34">
                  <c:v>107.3661485977583</c:v>
                </c:pt>
                <c:pt idx="35">
                  <c:v>105.6349149942839</c:v>
                </c:pt>
                <c:pt idx="36">
                  <c:v>105.85254779204728</c:v>
                </c:pt>
                <c:pt idx="37">
                  <c:v>105.74373139316558</c:v>
                </c:pt>
                <c:pt idx="38">
                  <c:v>104.91274859461687</c:v>
                </c:pt>
                <c:pt idx="39">
                  <c:v>103.95314409720413</c:v>
                </c:pt>
                <c:pt idx="40">
                  <c:v>102.71652978174359</c:v>
                </c:pt>
                <c:pt idx="41">
                  <c:v>103.08257402648819</c:v>
                </c:pt>
                <c:pt idx="42">
                  <c:v>102.98364083776659</c:v>
                </c:pt>
                <c:pt idx="43">
                  <c:v>103.86409411864234</c:v>
                </c:pt>
                <c:pt idx="44">
                  <c:v>103.28042485206682</c:v>
                </c:pt>
                <c:pt idx="45">
                  <c:v>104.27960884571415</c:v>
                </c:pt>
                <c:pt idx="46">
                  <c:v>105.81297607174508</c:v>
                </c:pt>
                <c:pt idx="47">
                  <c:v>104.68520925889607</c:v>
                </c:pt>
                <c:pt idx="48">
                  <c:v>103.64646132087898</c:v>
                </c:pt>
                <c:pt idx="49">
                  <c:v>105.31834123186637</c:v>
                </c:pt>
                <c:pt idx="50">
                  <c:v>102.28152856792052</c:v>
                </c:pt>
                <c:pt idx="51">
                  <c:v>104.83039369390539</c:v>
                </c:pt>
                <c:pt idx="52">
                  <c:v>105.41554038764889</c:v>
                </c:pt>
                <c:pt idx="53">
                  <c:v>104.37418751225682</c:v>
                </c:pt>
                <c:pt idx="54">
                  <c:v>104.02705433526116</c:v>
                </c:pt>
                <c:pt idx="55">
                  <c:v>102.56913698191485</c:v>
                </c:pt>
                <c:pt idx="56">
                  <c:v>102.20220628086946</c:v>
                </c:pt>
                <c:pt idx="57">
                  <c:v>103.19397981088004</c:v>
                </c:pt>
                <c:pt idx="58">
                  <c:v>104.28491203165362</c:v>
                </c:pt>
                <c:pt idx="59">
                  <c:v>103.41217247578065</c:v>
                </c:pt>
                <c:pt idx="60">
                  <c:v>102.34104555498931</c:v>
                </c:pt>
                <c:pt idx="61">
                  <c:v>102.03359296135037</c:v>
                </c:pt>
                <c:pt idx="62">
                  <c:v>101.73605468160123</c:v>
                </c:pt>
                <c:pt idx="63">
                  <c:v>100.98230244427107</c:v>
                </c:pt>
                <c:pt idx="64">
                  <c:v>100.26822301436511</c:v>
                </c:pt>
                <c:pt idx="65">
                  <c:v>99.91119107534459</c:v>
                </c:pt>
                <c:pt idx="66">
                  <c:v>100.19880726527141</c:v>
                </c:pt>
                <c:pt idx="67">
                  <c:v>99.702928276198634</c:v>
                </c:pt>
                <c:pt idx="68">
                  <c:v>99.454977117763548</c:v>
                </c:pt>
                <c:pt idx="69">
                  <c:v>100.2583242523402</c:v>
                </c:pt>
                <c:pt idx="70">
                  <c:v>101.26001209624053</c:v>
                </c:pt>
                <c:pt idx="71">
                  <c:v>102.14268151786823</c:v>
                </c:pt>
                <c:pt idx="72">
                  <c:v>102.54344530105845</c:v>
                </c:pt>
                <c:pt idx="73">
                  <c:v>101.41974530088737</c:v>
                </c:pt>
                <c:pt idx="74">
                  <c:v>101.23082124577591</c:v>
                </c:pt>
                <c:pt idx="75">
                  <c:v>101.82745299176671</c:v>
                </c:pt>
                <c:pt idx="76">
                  <c:v>100.31595946375305</c:v>
                </c:pt>
                <c:pt idx="77">
                  <c:v>101.4893554482926</c:v>
                </c:pt>
                <c:pt idx="78">
                  <c:v>101.3501429294146</c:v>
                </c:pt>
                <c:pt idx="79">
                  <c:v>101.64846657834244</c:v>
                </c:pt>
                <c:pt idx="80">
                  <c:v>100.64411936553989</c:v>
                </c:pt>
                <c:pt idx="81">
                  <c:v>101.4495815537464</c:v>
                </c:pt>
                <c:pt idx="82">
                  <c:v>102.42410028962243</c:v>
                </c:pt>
                <c:pt idx="83">
                  <c:v>102.02633024043028</c:v>
                </c:pt>
                <c:pt idx="84">
                  <c:v>102.73236935616985</c:v>
                </c:pt>
                <c:pt idx="85">
                  <c:v>102.98097369293183</c:v>
                </c:pt>
                <c:pt idx="86">
                  <c:v>101.73796756098703</c:v>
                </c:pt>
                <c:pt idx="87">
                  <c:v>102.75226019140926</c:v>
                </c:pt>
                <c:pt idx="88">
                  <c:v>102.86165978522561</c:v>
                </c:pt>
                <c:pt idx="89">
                  <c:v>102.59314906135937</c:v>
                </c:pt>
                <c:pt idx="90">
                  <c:v>103.03070078103022</c:v>
                </c:pt>
                <c:pt idx="91">
                  <c:v>101.17114096412543</c:v>
                </c:pt>
                <c:pt idx="92">
                  <c:v>102.36443555983683</c:v>
                </c:pt>
                <c:pt idx="93">
                  <c:v>101.78413327201751</c:v>
                </c:pt>
                <c:pt idx="94">
                  <c:v>100.81693946452131</c:v>
                </c:pt>
                <c:pt idx="95">
                  <c:v>99.391090056650782</c:v>
                </c:pt>
                <c:pt idx="96">
                  <c:v>98.792840916707789</c:v>
                </c:pt>
                <c:pt idx="97">
                  <c:v>98.92244238306202</c:v>
                </c:pt>
                <c:pt idx="98">
                  <c:v>99.43097281425149</c:v>
                </c:pt>
                <c:pt idx="99">
                  <c:v>100.53774460945147</c:v>
                </c:pt>
                <c:pt idx="100">
                  <c:v>101.59467267756614</c:v>
                </c:pt>
                <c:pt idx="101">
                  <c:v>100.9964157616907</c:v>
                </c:pt>
                <c:pt idx="102">
                  <c:v>101.04626726470845</c:v>
                </c:pt>
                <c:pt idx="103">
                  <c:v>101.50494619288013</c:v>
                </c:pt>
                <c:pt idx="104">
                  <c:v>102.65160074568078</c:v>
                </c:pt>
                <c:pt idx="105">
                  <c:v>101.40523541091216</c:v>
                </c:pt>
                <c:pt idx="106">
                  <c:v>101.43514164716333</c:v>
                </c:pt>
                <c:pt idx="107">
                  <c:v>101.06621253147503</c:v>
                </c:pt>
                <c:pt idx="108">
                  <c:v>100.87677526482103</c:v>
                </c:pt>
                <c:pt idx="109">
                  <c:v>100.97647049492411</c:v>
                </c:pt>
                <c:pt idx="110">
                  <c:v>99.01219219554541</c:v>
                </c:pt>
                <c:pt idx="111">
                  <c:v>99.520707074869946</c:v>
                </c:pt>
                <c:pt idx="112">
                  <c:v>99.760019172339071</c:v>
                </c:pt>
                <c:pt idx="113">
                  <c:v>98.125261562928216</c:v>
                </c:pt>
                <c:pt idx="114">
                  <c:v>97.075417369286967</c:v>
                </c:pt>
                <c:pt idx="115">
                  <c:v>94.835746645812662</c:v>
                </c:pt>
                <c:pt idx="116">
                  <c:v>96.515495800452157</c:v>
                </c:pt>
                <c:pt idx="117">
                  <c:v>95.565650098280003</c:v>
                </c:pt>
                <c:pt idx="118">
                  <c:v>96.675477834937794</c:v>
                </c:pt>
                <c:pt idx="119">
                  <c:v>97.175400308891142</c:v>
                </c:pt>
                <c:pt idx="120">
                  <c:v>95.575642171494451</c:v>
                </c:pt>
                <c:pt idx="121">
                  <c:v>95.355668818059826</c:v>
                </c:pt>
                <c:pt idx="122">
                  <c:v>95.145695313772094</c:v>
                </c:pt>
                <c:pt idx="123">
                  <c:v>94.565797374440848</c:v>
                </c:pt>
                <c:pt idx="124">
                  <c:v>93.825901848759045</c:v>
                </c:pt>
                <c:pt idx="125">
                  <c:v>93.425962314409873</c:v>
                </c:pt>
                <c:pt idx="126">
                  <c:v>93.755910680663135</c:v>
                </c:pt>
                <c:pt idx="127">
                  <c:v>92.506100607813536</c:v>
                </c:pt>
                <c:pt idx="128">
                  <c:v>93.216004361987075</c:v>
                </c:pt>
                <c:pt idx="129">
                  <c:v>95.525635149827451</c:v>
                </c:pt>
                <c:pt idx="130">
                  <c:v>94.895737964761651</c:v>
                </c:pt>
                <c:pt idx="131">
                  <c:v>95.205702184586016</c:v>
                </c:pt>
                <c:pt idx="132">
                  <c:v>95.305685124190205</c:v>
                </c:pt>
                <c:pt idx="133">
                  <c:v>96.295522447017518</c:v>
                </c:pt>
                <c:pt idx="134">
                  <c:v>96.195539507413343</c:v>
                </c:pt>
                <c:pt idx="135">
                  <c:v>96.62547858920324</c:v>
                </c:pt>
                <c:pt idx="136">
                  <c:v>95.120205807159678</c:v>
                </c:pt>
                <c:pt idx="137">
                  <c:v>93.786407887781479</c:v>
                </c:pt>
                <c:pt idx="138">
                  <c:v>94.017080924284656</c:v>
                </c:pt>
                <c:pt idx="139">
                  <c:v>94.277815715688277</c:v>
                </c:pt>
                <c:pt idx="140">
                  <c:v>94.638844483994561</c:v>
                </c:pt>
                <c:pt idx="141">
                  <c:v>93.956910758889023</c:v>
                </c:pt>
                <c:pt idx="142">
                  <c:v>94.498450023382233</c:v>
                </c:pt>
                <c:pt idx="143">
                  <c:v>94.478388117628711</c:v>
                </c:pt>
                <c:pt idx="144">
                  <c:v>93.79643884065824</c:v>
                </c:pt>
                <c:pt idx="145">
                  <c:v>93.224822269399667</c:v>
                </c:pt>
                <c:pt idx="146">
                  <c:v>93.756338356948575</c:v>
                </c:pt>
                <c:pt idx="147">
                  <c:v>93.064365903033803</c:v>
                </c:pt>
                <c:pt idx="148">
                  <c:v>93.355193553067707</c:v>
                </c:pt>
                <c:pt idx="149">
                  <c:v>90.958379010456596</c:v>
                </c:pt>
                <c:pt idx="150">
                  <c:v>91.690467499945953</c:v>
                </c:pt>
                <c:pt idx="151">
                  <c:v>89.434055193879658</c:v>
                </c:pt>
                <c:pt idx="152">
                  <c:v>89.123173414024706</c:v>
                </c:pt>
                <c:pt idx="153">
                  <c:v>88.661858444748191</c:v>
                </c:pt>
                <c:pt idx="154">
                  <c:v>88.932631964961033</c:v>
                </c:pt>
                <c:pt idx="155">
                  <c:v>88.942670693770253</c:v>
                </c:pt>
                <c:pt idx="156">
                  <c:v>87.45373514583062</c:v>
                </c:pt>
                <c:pt idx="157">
                  <c:v>85.572472701422697</c:v>
                </c:pt>
                <c:pt idx="158">
                  <c:v>86.779709544039534</c:v>
                </c:pt>
                <c:pt idx="159">
                  <c:v>86.347118869279896</c:v>
                </c:pt>
                <c:pt idx="160">
                  <c:v>85.300851604571434</c:v>
                </c:pt>
                <c:pt idx="161">
                  <c:v>87.302843176393765</c:v>
                </c:pt>
                <c:pt idx="162">
                  <c:v>87.182121824911817</c:v>
                </c:pt>
                <c:pt idx="163">
                  <c:v>89.00301970561253</c:v>
                </c:pt>
                <c:pt idx="164">
                  <c:v>86.588553796311317</c:v>
                </c:pt>
                <c:pt idx="165">
                  <c:v>88.137846132025686</c:v>
                </c:pt>
                <c:pt idx="166">
                  <c:v>86.719337204399878</c:v>
                </c:pt>
                <c:pt idx="167">
                  <c:v>85.763620673218455</c:v>
                </c:pt>
                <c:pt idx="168">
                  <c:v>85.009106394506958</c:v>
                </c:pt>
                <c:pt idx="169">
                  <c:v>83.26867386292929</c:v>
                </c:pt>
                <c:pt idx="170">
                  <c:v>83.741512764115384</c:v>
                </c:pt>
                <c:pt idx="171">
                  <c:v>84.747531802397376</c:v>
                </c:pt>
                <c:pt idx="172">
                  <c:v>85.864217911487188</c:v>
                </c:pt>
                <c:pt idx="173">
                  <c:v>83.952769297259437</c:v>
                </c:pt>
                <c:pt idx="174">
                  <c:v>85.240479264931764</c:v>
                </c:pt>
                <c:pt idx="175">
                  <c:v>84.878322986418397</c:v>
                </c:pt>
                <c:pt idx="176">
                  <c:v>84.496027042826881</c:v>
                </c:pt>
                <c:pt idx="177">
                  <c:v>84.083568257212917</c:v>
                </c:pt>
                <c:pt idx="178">
                  <c:v>85.906674502733011</c:v>
                </c:pt>
                <c:pt idx="179">
                  <c:v>87.865066421237501</c:v>
                </c:pt>
                <c:pt idx="180">
                  <c:v>88.460656192278293</c:v>
                </c:pt>
                <c:pt idx="181">
                  <c:v>87.602605372827185</c:v>
                </c:pt>
                <c:pt idx="182">
                  <c:v>88.89472429420583</c:v>
                </c:pt>
                <c:pt idx="183">
                  <c:v>90.408954950446315</c:v>
                </c:pt>
                <c:pt idx="184">
                  <c:v>88.329429556039358</c:v>
                </c:pt>
                <c:pt idx="185">
                  <c:v>88.824064395918128</c:v>
                </c:pt>
                <c:pt idx="186">
                  <c:v>88.622170085459047</c:v>
                </c:pt>
                <c:pt idx="187">
                  <c:v>90.631027805645857</c:v>
                </c:pt>
                <c:pt idx="188">
                  <c:v>89.359087429007673</c:v>
                </c:pt>
                <c:pt idx="189">
                  <c:v>90.469529464330009</c:v>
                </c:pt>
                <c:pt idx="190">
                  <c:v>90.893496629988633</c:v>
                </c:pt>
                <c:pt idx="191">
                  <c:v>91.448713759683571</c:v>
                </c:pt>
                <c:pt idx="192">
                  <c:v>91.408341118337717</c:v>
                </c:pt>
                <c:pt idx="193">
                  <c:v>91.731368904699266</c:v>
                </c:pt>
                <c:pt idx="194">
                  <c:v>90.651229678183711</c:v>
                </c:pt>
                <c:pt idx="195">
                  <c:v>92.165452558491737</c:v>
                </c:pt>
                <c:pt idx="196">
                  <c:v>92.347160548277884</c:v>
                </c:pt>
                <c:pt idx="197">
                  <c:v>93.508052833417594</c:v>
                </c:pt>
                <c:pt idx="198">
                  <c:v>92.427913606902052</c:v>
                </c:pt>
                <c:pt idx="199">
                  <c:v>94.168703831372994</c:v>
                </c:pt>
                <c:pt idx="200">
                  <c:v>93.794020525662376</c:v>
                </c:pt>
                <c:pt idx="201">
                  <c:v>95.809238958603586</c:v>
                </c:pt>
                <c:pt idx="202">
                  <c:v>97.085207268257378</c:v>
                </c:pt>
                <c:pt idx="203">
                  <c:v>96.528240553758366</c:v>
                </c:pt>
                <c:pt idx="204">
                  <c:v>95.738345782342009</c:v>
                </c:pt>
                <c:pt idx="205">
                  <c:v>95.535813845420989</c:v>
                </c:pt>
                <c:pt idx="206">
                  <c:v>95.819370998602352</c:v>
                </c:pt>
                <c:pt idx="207">
                  <c:v>98.067501936595974</c:v>
                </c:pt>
                <c:pt idx="208">
                  <c:v>100.61852877180546</c:v>
                </c:pt>
                <c:pt idx="209">
                  <c:v>100.73028447315802</c:v>
                </c:pt>
                <c:pt idx="210">
                  <c:v>99.92769160403023</c:v>
                </c:pt>
                <c:pt idx="211">
                  <c:v>100.46613604740332</c:v>
                </c:pt>
                <c:pt idx="212">
                  <c:v>101.14681007144995</c:v>
                </c:pt>
                <c:pt idx="213">
                  <c:v>100.50677307045291</c:v>
                </c:pt>
                <c:pt idx="214">
                  <c:v>100.04960267317895</c:v>
                </c:pt>
                <c:pt idx="215">
                  <c:v>100.33406961045843</c:v>
                </c:pt>
                <c:pt idx="216">
                  <c:v>102.11195880870845</c:v>
                </c:pt>
                <c:pt idx="217">
                  <c:v>101.37032147415506</c:v>
                </c:pt>
                <c:pt idx="218">
                  <c:v>100.45597290367469</c:v>
                </c:pt>
                <c:pt idx="219">
                  <c:v>99.876891437252041</c:v>
                </c:pt>
                <c:pt idx="220">
                  <c:v>100.2934248114764</c:v>
                </c:pt>
                <c:pt idx="221">
                  <c:v>98.769520895252441</c:v>
                </c:pt>
                <c:pt idx="222">
                  <c:v>97.824698445451133</c:v>
                </c:pt>
                <c:pt idx="223">
                  <c:v>98.789831630844759</c:v>
                </c:pt>
                <c:pt idx="224">
                  <c:v>98.159957773576352</c:v>
                </c:pt>
                <c:pt idx="225">
                  <c:v>97.702779600369951</c:v>
                </c:pt>
                <c:pt idx="226">
                  <c:v>98.251387187471664</c:v>
                </c:pt>
                <c:pt idx="227">
                  <c:v>98.058357440019961</c:v>
                </c:pt>
                <c:pt idx="228">
                  <c:v>96.331268408548112</c:v>
                </c:pt>
                <c:pt idx="229">
                  <c:v>96.178875684145979</c:v>
                </c:pt>
                <c:pt idx="230">
                  <c:v>95.284853401122874</c:v>
                </c:pt>
                <c:pt idx="231">
                  <c:v>95.589631073994681</c:v>
                </c:pt>
                <c:pt idx="232">
                  <c:v>96.158557172621201</c:v>
                </c:pt>
                <c:pt idx="233">
                  <c:v>95.396609102475438</c:v>
                </c:pt>
                <c:pt idx="234">
                  <c:v>94.837838371645091</c:v>
                </c:pt>
                <c:pt idx="235">
                  <c:v>95.457556861117325</c:v>
                </c:pt>
                <c:pt idx="236">
                  <c:v>95.274690257394241</c:v>
                </c:pt>
                <c:pt idx="237">
                  <c:v>96.371905431597696</c:v>
                </c:pt>
                <c:pt idx="238">
                  <c:v>97.245609203096009</c:v>
                </c:pt>
                <c:pt idx="239">
                  <c:v>98.200594796625921</c:v>
                </c:pt>
                <c:pt idx="240">
                  <c:v>100.12689544185724</c:v>
                </c:pt>
                <c:pt idx="241">
                  <c:v>97.915218075248319</c:v>
                </c:pt>
                <c:pt idx="242">
                  <c:v>95.937953968657084</c:v>
                </c:pt>
                <c:pt idx="243">
                  <c:v>96.875630336525248</c:v>
                </c:pt>
                <c:pt idx="244">
                  <c:v>96.406788264624936</c:v>
                </c:pt>
                <c:pt idx="245">
                  <c:v>95.846229069328189</c:v>
                </c:pt>
                <c:pt idx="246">
                  <c:v>95.652577247279467</c:v>
                </c:pt>
                <c:pt idx="247">
                  <c:v>95.76469064152532</c:v>
                </c:pt>
                <c:pt idx="248">
                  <c:v>94.1237667176716</c:v>
                </c:pt>
                <c:pt idx="249">
                  <c:v>94.602795261097924</c:v>
                </c:pt>
                <c:pt idx="250">
                  <c:v>95.092018051982734</c:v>
                </c:pt>
                <c:pt idx="251">
                  <c:v>94.541645328211999</c:v>
                </c:pt>
              </c:numCache>
            </c:numRef>
          </c:val>
          <c:smooth val="1"/>
          <c:extLst>
            <c:ext xmlns:c16="http://schemas.microsoft.com/office/drawing/2014/chart" uri="{C3380CC4-5D6E-409C-BE32-E72D297353CC}">
              <c16:uniqueId val="{00000001-9424-485F-8098-BF618CCD633F}"/>
            </c:ext>
          </c:extLst>
        </c:ser>
        <c:ser>
          <c:idx val="1"/>
          <c:order val="1"/>
          <c:tx>
            <c:v>SGOV (1-3 meses)</c:v>
          </c:tx>
          <c:spPr>
            <a:ln w="22225" cap="rnd">
              <a:solidFill>
                <a:srgbClr val="FFCE00"/>
              </a:solidFill>
              <a:round/>
            </a:ln>
            <a:effectLst/>
          </c:spPr>
          <c:marker>
            <c:symbol val="none"/>
          </c:marker>
          <c:dLbls>
            <c:dLbl>
              <c:idx val="249"/>
              <c:tx>
                <c:rich>
                  <a:bodyPr/>
                  <a:lstStyle/>
                  <a:p>
                    <a:r>
                      <a:rPr lang="en-US"/>
                      <a:t>105,21</a:t>
                    </a:r>
                  </a:p>
                </c:rich>
              </c:tx>
              <c:dLblPos val="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424-485F-8098-BF618CCD633F}"/>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Sheet1!$D$2:$D$253</c:f>
              <c:numCache>
                <c:formatCode>#,##0.00</c:formatCode>
                <c:ptCount val="252"/>
                <c:pt idx="0" formatCode="General">
                  <c:v>100</c:v>
                </c:pt>
                <c:pt idx="1">
                  <c:v>100.00997339661805</c:v>
                </c:pt>
                <c:pt idx="2">
                  <c:v>100.02993603321654</c:v>
                </c:pt>
                <c:pt idx="3">
                  <c:v>100.04986698309031</c:v>
                </c:pt>
                <c:pt idx="4">
                  <c:v>100.08973680451898</c:v>
                </c:pt>
                <c:pt idx="5">
                  <c:v>100.09971020113704</c:v>
                </c:pt>
                <c:pt idx="6">
                  <c:v>100.10967567607389</c:v>
                </c:pt>
                <c:pt idx="7">
                  <c:v>100.12961454762883</c:v>
                </c:pt>
                <c:pt idx="8">
                  <c:v>100.13763128899301</c:v>
                </c:pt>
                <c:pt idx="9">
                  <c:v>100.18760917561995</c:v>
                </c:pt>
                <c:pt idx="10">
                  <c:v>100.19761425896276</c:v>
                </c:pt>
                <c:pt idx="11">
                  <c:v>100.18760917561995</c:v>
                </c:pt>
                <c:pt idx="12">
                  <c:v>100.21760066060483</c:v>
                </c:pt>
                <c:pt idx="13">
                  <c:v>100.22759782226646</c:v>
                </c:pt>
                <c:pt idx="14">
                  <c:v>100.25758930725135</c:v>
                </c:pt>
                <c:pt idx="15">
                  <c:v>100.2775915522558</c:v>
                </c:pt>
                <c:pt idx="16">
                  <c:v>100.30759095892188</c:v>
                </c:pt>
                <c:pt idx="17">
                  <c:v>100.32757736056395</c:v>
                </c:pt>
                <c:pt idx="18">
                  <c:v>100.36757392889166</c:v>
                </c:pt>
                <c:pt idx="19">
                  <c:v>100.38756825221493</c:v>
                </c:pt>
                <c:pt idx="20">
                  <c:v>100.39755749219536</c:v>
                </c:pt>
                <c:pt idx="21">
                  <c:v>100.40755465385701</c:v>
                </c:pt>
                <c:pt idx="22">
                  <c:v>100.43754613884188</c:v>
                </c:pt>
                <c:pt idx="23">
                  <c:v>100.42755689886145</c:v>
                </c:pt>
                <c:pt idx="24">
                  <c:v>100.46753762382676</c:v>
                </c:pt>
                <c:pt idx="25">
                  <c:v>100.50753419215448</c:v>
                </c:pt>
                <c:pt idx="26">
                  <c:v>100.48755571219358</c:v>
                </c:pt>
                <c:pt idx="27">
                  <c:v>100.51753927549728</c:v>
                </c:pt>
                <c:pt idx="28">
                  <c:v>100.52754435884013</c:v>
                </c:pt>
                <c:pt idx="29">
                  <c:v>100.54753076048219</c:v>
                </c:pt>
                <c:pt idx="30">
                  <c:v>100.55751207878143</c:v>
                </c:pt>
                <c:pt idx="31">
                  <c:v>100.56956887755244</c:v>
                </c:pt>
                <c:pt idx="32">
                  <c:v>100.5896344960064</c:v>
                </c:pt>
                <c:pt idx="33">
                  <c:v>100.62976573291434</c:v>
                </c:pt>
                <c:pt idx="34">
                  <c:v>100.6598601997547</c:v>
                </c:pt>
                <c:pt idx="35">
                  <c:v>100.66991281318465</c:v>
                </c:pt>
                <c:pt idx="36">
                  <c:v>100.66991281318465</c:v>
                </c:pt>
                <c:pt idx="37">
                  <c:v>100.68997050995743</c:v>
                </c:pt>
                <c:pt idx="38">
                  <c:v>100.75017528700052</c:v>
                </c:pt>
                <c:pt idx="39">
                  <c:v>100.76020413538691</c:v>
                </c:pt>
                <c:pt idx="40">
                  <c:v>100.76020413538691</c:v>
                </c:pt>
                <c:pt idx="41">
                  <c:v>100.7802618321597</c:v>
                </c:pt>
                <c:pt idx="42">
                  <c:v>100.81038006404361</c:v>
                </c:pt>
                <c:pt idx="43">
                  <c:v>100.85052714431396</c:v>
                </c:pt>
                <c:pt idx="44">
                  <c:v>100.86054014933794</c:v>
                </c:pt>
                <c:pt idx="45">
                  <c:v>100.87057691940554</c:v>
                </c:pt>
                <c:pt idx="46">
                  <c:v>100.87057691940554</c:v>
                </c:pt>
                <c:pt idx="47">
                  <c:v>100.87057691940554</c:v>
                </c:pt>
                <c:pt idx="48">
                  <c:v>100.90067138624588</c:v>
                </c:pt>
                <c:pt idx="49">
                  <c:v>100.90067138624588</c:v>
                </c:pt>
                <c:pt idx="50">
                  <c:v>100.91275987174164</c:v>
                </c:pt>
                <c:pt idx="51">
                  <c:v>100.93290470700751</c:v>
                </c:pt>
                <c:pt idx="52">
                  <c:v>100.93290470700751</c:v>
                </c:pt>
                <c:pt idx="53">
                  <c:v>100.98327867769396</c:v>
                </c:pt>
                <c:pt idx="54">
                  <c:v>100.99334713448631</c:v>
                </c:pt>
                <c:pt idx="55">
                  <c:v>101.00343143464102</c:v>
                </c:pt>
                <c:pt idx="56">
                  <c:v>101.01350781311456</c:v>
                </c:pt>
                <c:pt idx="57">
                  <c:v>101.03364472669922</c:v>
                </c:pt>
                <c:pt idx="58">
                  <c:v>101.09407923249682</c:v>
                </c:pt>
                <c:pt idx="59">
                  <c:v>101.11423198944389</c:v>
                </c:pt>
                <c:pt idx="60">
                  <c:v>101.10414768928916</c:v>
                </c:pt>
                <c:pt idx="61">
                  <c:v>101.13436890302856</c:v>
                </c:pt>
                <c:pt idx="62">
                  <c:v>101.14444528150209</c:v>
                </c:pt>
                <c:pt idx="63">
                  <c:v>101.1746664952415</c:v>
                </c:pt>
                <c:pt idx="64">
                  <c:v>101.18474287371501</c:v>
                </c:pt>
                <c:pt idx="65">
                  <c:v>101.19479548714499</c:v>
                </c:pt>
                <c:pt idx="66">
                  <c:v>101.2149640874544</c:v>
                </c:pt>
                <c:pt idx="67">
                  <c:v>101.2149640874544</c:v>
                </c:pt>
                <c:pt idx="68">
                  <c:v>101.27540651493321</c:v>
                </c:pt>
                <c:pt idx="69">
                  <c:v>101.3056198069914</c:v>
                </c:pt>
                <c:pt idx="70">
                  <c:v>101.32576464225727</c:v>
                </c:pt>
                <c:pt idx="71">
                  <c:v>101.32576464225727</c:v>
                </c:pt>
                <c:pt idx="72">
                  <c:v>101.39860450079823</c:v>
                </c:pt>
                <c:pt idx="73">
                  <c:v>101.39860450079823</c:v>
                </c:pt>
                <c:pt idx="74">
                  <c:v>101.41883647455718</c:v>
                </c:pt>
                <c:pt idx="75">
                  <c:v>101.44919235687682</c:v>
                </c:pt>
                <c:pt idx="76">
                  <c:v>101.45930834375629</c:v>
                </c:pt>
                <c:pt idx="77">
                  <c:v>101.49976436959301</c:v>
                </c:pt>
                <c:pt idx="78">
                  <c:v>101.50988035647248</c:v>
                </c:pt>
                <c:pt idx="79">
                  <c:v>101.53012025191263</c:v>
                </c:pt>
                <c:pt idx="80">
                  <c:v>101.54022831711092</c:v>
                </c:pt>
                <c:pt idx="81">
                  <c:v>101.56046029086987</c:v>
                </c:pt>
                <c:pt idx="82">
                  <c:v>101.61104814694846</c:v>
                </c:pt>
                <c:pt idx="83">
                  <c:v>101.61104814694846</c:v>
                </c:pt>
                <c:pt idx="84">
                  <c:v>101.64141195094926</c:v>
                </c:pt>
                <c:pt idx="85">
                  <c:v>101.65152001614754</c:v>
                </c:pt>
                <c:pt idx="86">
                  <c:v>101.69196812030307</c:v>
                </c:pt>
                <c:pt idx="87">
                  <c:v>101.71222385910561</c:v>
                </c:pt>
                <c:pt idx="88">
                  <c:v>101.72233192430392</c:v>
                </c:pt>
                <c:pt idx="89">
                  <c:v>101.73243998950218</c:v>
                </c:pt>
                <c:pt idx="90">
                  <c:v>101.762803793503</c:v>
                </c:pt>
                <c:pt idx="91">
                  <c:v>101.8032677410209</c:v>
                </c:pt>
                <c:pt idx="92">
                  <c:v>101.8032677410209</c:v>
                </c:pt>
                <c:pt idx="93">
                  <c:v>101.85101963523351</c:v>
                </c:pt>
                <c:pt idx="94">
                  <c:v>101.86116730883776</c:v>
                </c:pt>
                <c:pt idx="95">
                  <c:v>101.90179761166065</c:v>
                </c:pt>
                <c:pt idx="96">
                  <c:v>101.91196112862725</c:v>
                </c:pt>
                <c:pt idx="97">
                  <c:v>101.92213256727507</c:v>
                </c:pt>
                <c:pt idx="98">
                  <c:v>101.93227231919812</c:v>
                </c:pt>
                <c:pt idx="99">
                  <c:v>101.95259935313136</c:v>
                </c:pt>
                <c:pt idx="100">
                  <c:v>101.99323757763545</c:v>
                </c:pt>
                <c:pt idx="101">
                  <c:v>102.00340109460207</c:v>
                </c:pt>
                <c:pt idx="102">
                  <c:v>102.02371228517291</c:v>
                </c:pt>
                <c:pt idx="103">
                  <c:v>102.03386788045835</c:v>
                </c:pt>
                <c:pt idx="104">
                  <c:v>102.05418699271038</c:v>
                </c:pt>
                <c:pt idx="105">
                  <c:v>102.09482521721446</c:v>
                </c:pt>
                <c:pt idx="106">
                  <c:v>102.10497289081873</c:v>
                </c:pt>
                <c:pt idx="107">
                  <c:v>102.12529992475194</c:v>
                </c:pt>
                <c:pt idx="108">
                  <c:v>102.13545552003738</c:v>
                </c:pt>
                <c:pt idx="109">
                  <c:v>102.15576671060825</c:v>
                </c:pt>
                <c:pt idx="110">
                  <c:v>102.19640493511233</c:v>
                </c:pt>
                <c:pt idx="111">
                  <c:v>102.21672404736437</c:v>
                </c:pt>
                <c:pt idx="112">
                  <c:v>102.21672404736437</c:v>
                </c:pt>
                <c:pt idx="113">
                  <c:v>102.23917409185648</c:v>
                </c:pt>
                <c:pt idx="114">
                  <c:v>102.26977554629299</c:v>
                </c:pt>
                <c:pt idx="115">
                  <c:v>102.30039284409189</c:v>
                </c:pt>
                <c:pt idx="116">
                  <c:v>102.3208070165182</c:v>
                </c:pt>
                <c:pt idx="117">
                  <c:v>102.33100222020958</c:v>
                </c:pt>
                <c:pt idx="118">
                  <c:v>102.34120534558215</c:v>
                </c:pt>
                <c:pt idx="119">
                  <c:v>102.37181472169985</c:v>
                </c:pt>
                <c:pt idx="120">
                  <c:v>102.40242409781754</c:v>
                </c:pt>
                <c:pt idx="121">
                  <c:v>102.41263514487132</c:v>
                </c:pt>
                <c:pt idx="122">
                  <c:v>102.44323659930782</c:v>
                </c:pt>
                <c:pt idx="123">
                  <c:v>102.45344764636157</c:v>
                </c:pt>
                <c:pt idx="124">
                  <c:v>102.47385389710671</c:v>
                </c:pt>
                <c:pt idx="125">
                  <c:v>102.51466639859697</c:v>
                </c:pt>
                <c:pt idx="126">
                  <c:v>102.52486952396953</c:v>
                </c:pt>
                <c:pt idx="127">
                  <c:v>102.53506472766092</c:v>
                </c:pt>
                <c:pt idx="128">
                  <c:v>102.54527577471468</c:v>
                </c:pt>
                <c:pt idx="129">
                  <c:v>102.57588515083238</c:v>
                </c:pt>
                <c:pt idx="130">
                  <c:v>102.61669765232264</c:v>
                </c:pt>
                <c:pt idx="131">
                  <c:v>102.6269086993764</c:v>
                </c:pt>
                <c:pt idx="132">
                  <c:v>102.64730702844034</c:v>
                </c:pt>
                <c:pt idx="133">
                  <c:v>102.66771327918546</c:v>
                </c:pt>
                <c:pt idx="134">
                  <c:v>102.66771327918546</c:v>
                </c:pt>
                <c:pt idx="135">
                  <c:v>102.7187289060483</c:v>
                </c:pt>
                <c:pt idx="136">
                  <c:v>102.72058804778325</c:v>
                </c:pt>
                <c:pt idx="137">
                  <c:v>102.7308070165182</c:v>
                </c:pt>
                <c:pt idx="138">
                  <c:v>102.75120534558215</c:v>
                </c:pt>
                <c:pt idx="139">
                  <c:v>102.80222097244497</c:v>
                </c:pt>
                <c:pt idx="140">
                  <c:v>102.81242409781754</c:v>
                </c:pt>
                <c:pt idx="141">
                  <c:v>102.82263514487131</c:v>
                </c:pt>
                <c:pt idx="142">
                  <c:v>102.83283034856268</c:v>
                </c:pt>
                <c:pt idx="143">
                  <c:v>102.86344764636156</c:v>
                </c:pt>
                <c:pt idx="144">
                  <c:v>102.89405702247926</c:v>
                </c:pt>
                <c:pt idx="145">
                  <c:v>102.9144632732244</c:v>
                </c:pt>
                <c:pt idx="146">
                  <c:v>102.92466639859697</c:v>
                </c:pt>
                <c:pt idx="147">
                  <c:v>102.93486952396952</c:v>
                </c:pt>
                <c:pt idx="148">
                  <c:v>102.96547890008725</c:v>
                </c:pt>
                <c:pt idx="149">
                  <c:v>102.99608827620494</c:v>
                </c:pt>
                <c:pt idx="150">
                  <c:v>103.01649452695007</c:v>
                </c:pt>
                <c:pt idx="151">
                  <c:v>103.0369086993764</c:v>
                </c:pt>
                <c:pt idx="152">
                  <c:v>103.0369086993764</c:v>
                </c:pt>
                <c:pt idx="153">
                  <c:v>103.06751807549409</c:v>
                </c:pt>
                <c:pt idx="154">
                  <c:v>103.0981274516118</c:v>
                </c:pt>
                <c:pt idx="155">
                  <c:v>103.12872890604829</c:v>
                </c:pt>
                <c:pt idx="156">
                  <c:v>103.14102335525499</c:v>
                </c:pt>
                <c:pt idx="157">
                  <c:v>103.15126608903351</c:v>
                </c:pt>
                <c:pt idx="158">
                  <c:v>103.17176739995293</c:v>
                </c:pt>
                <c:pt idx="159">
                  <c:v>103.2332396459864</c:v>
                </c:pt>
                <c:pt idx="160">
                  <c:v>103.24348237976493</c:v>
                </c:pt>
                <c:pt idx="161">
                  <c:v>103.25372511354342</c:v>
                </c:pt>
                <c:pt idx="162">
                  <c:v>103.25372511354342</c:v>
                </c:pt>
                <c:pt idx="163">
                  <c:v>103.27421850278166</c:v>
                </c:pt>
                <c:pt idx="164">
                  <c:v>103.32544009335543</c:v>
                </c:pt>
                <c:pt idx="165">
                  <c:v>103.32544009335543</c:v>
                </c:pt>
                <c:pt idx="166">
                  <c:v>103.35618413805337</c:v>
                </c:pt>
                <c:pt idx="167">
                  <c:v>103.36642687183186</c:v>
                </c:pt>
                <c:pt idx="168">
                  <c:v>103.3869202610701</c:v>
                </c:pt>
                <c:pt idx="169">
                  <c:v>103.42789911786534</c:v>
                </c:pt>
                <c:pt idx="170">
                  <c:v>103.44838458542237</c:v>
                </c:pt>
                <c:pt idx="171">
                  <c:v>103.4688779746606</c:v>
                </c:pt>
                <c:pt idx="172">
                  <c:v>103.4791286301203</c:v>
                </c:pt>
                <c:pt idx="173">
                  <c:v>103.4791286301203</c:v>
                </c:pt>
                <c:pt idx="174">
                  <c:v>103.54060087615377</c:v>
                </c:pt>
                <c:pt idx="175">
                  <c:v>103.54060087615377</c:v>
                </c:pt>
                <c:pt idx="176">
                  <c:v>103.56108634371081</c:v>
                </c:pt>
                <c:pt idx="177">
                  <c:v>103.58157973294904</c:v>
                </c:pt>
                <c:pt idx="178">
                  <c:v>103.59907872669748</c:v>
                </c:pt>
                <c:pt idx="179">
                  <c:v>103.64023186047891</c:v>
                </c:pt>
                <c:pt idx="180">
                  <c:v>103.65051420266337</c:v>
                </c:pt>
                <c:pt idx="181">
                  <c:v>103.67110265207589</c:v>
                </c:pt>
                <c:pt idx="182">
                  <c:v>103.67110265207589</c:v>
                </c:pt>
                <c:pt idx="183">
                  <c:v>103.691675258126</c:v>
                </c:pt>
                <c:pt idx="184">
                  <c:v>103.74311865577307</c:v>
                </c:pt>
                <c:pt idx="185">
                  <c:v>103.74311865577307</c:v>
                </c:pt>
                <c:pt idx="186">
                  <c:v>103.75340891963873</c:v>
                </c:pt>
                <c:pt idx="187">
                  <c:v>103.79456997510137</c:v>
                </c:pt>
                <c:pt idx="188">
                  <c:v>103.79456997510137</c:v>
                </c:pt>
                <c:pt idx="189">
                  <c:v>103.84601337274846</c:v>
                </c:pt>
                <c:pt idx="190">
                  <c:v>103.86659390047976</c:v>
                </c:pt>
                <c:pt idx="191">
                  <c:v>103.87687624266421</c:v>
                </c:pt>
                <c:pt idx="192">
                  <c:v>103.90773911258</c:v>
                </c:pt>
                <c:pt idx="193">
                  <c:v>103.94890016804261</c:v>
                </c:pt>
                <c:pt idx="194">
                  <c:v>103.97977888132077</c:v>
                </c:pt>
                <c:pt idx="195">
                  <c:v>103.97977888132077</c:v>
                </c:pt>
                <c:pt idx="196">
                  <c:v>103.99006122350525</c:v>
                </c:pt>
                <c:pt idx="197">
                  <c:v>104.02092409342103</c:v>
                </c:pt>
                <c:pt idx="198">
                  <c:v>104.05179488501798</c:v>
                </c:pt>
                <c:pt idx="199">
                  <c:v>104.04994159661325</c:v>
                </c:pt>
                <c:pt idx="200">
                  <c:v>104.06023186047891</c:v>
                </c:pt>
                <c:pt idx="201">
                  <c:v>104.08081238821023</c:v>
                </c:pt>
                <c:pt idx="202">
                  <c:v>104.08081238821023</c:v>
                </c:pt>
                <c:pt idx="203">
                  <c:v>104.13225578585732</c:v>
                </c:pt>
                <c:pt idx="204">
                  <c:v>104.14254604972298</c:v>
                </c:pt>
                <c:pt idx="205">
                  <c:v>104.16311865577308</c:v>
                </c:pt>
                <c:pt idx="206">
                  <c:v>104.17340891963873</c:v>
                </c:pt>
                <c:pt idx="207">
                  <c:v>104.18369918350439</c:v>
                </c:pt>
                <c:pt idx="208">
                  <c:v>104.24054516772298</c:v>
                </c:pt>
                <c:pt idx="209">
                  <c:v>104.2508750399946</c:v>
                </c:pt>
                <c:pt idx="210">
                  <c:v>104.26121283394738</c:v>
                </c:pt>
                <c:pt idx="211">
                  <c:v>104.29222621580577</c:v>
                </c:pt>
                <c:pt idx="212">
                  <c:v>104.30256400975854</c:v>
                </c:pt>
                <c:pt idx="213">
                  <c:v>104.36457493011295</c:v>
                </c:pt>
                <c:pt idx="214">
                  <c:v>104.37491272406574</c:v>
                </c:pt>
                <c:pt idx="215">
                  <c:v>104.38525051801852</c:v>
                </c:pt>
                <c:pt idx="216">
                  <c:v>104.39558039029014</c:v>
                </c:pt>
                <c:pt idx="217">
                  <c:v>104.45759923232572</c:v>
                </c:pt>
                <c:pt idx="218">
                  <c:v>104.46792910459733</c:v>
                </c:pt>
                <c:pt idx="219">
                  <c:v>104.48860469250292</c:v>
                </c:pt>
                <c:pt idx="220">
                  <c:v>104.4989424864557</c:v>
                </c:pt>
                <c:pt idx="221">
                  <c:v>104.55062353453847</c:v>
                </c:pt>
                <c:pt idx="222">
                  <c:v>104.56096132849129</c:v>
                </c:pt>
                <c:pt idx="223">
                  <c:v>104.59196678866847</c:v>
                </c:pt>
                <c:pt idx="224">
                  <c:v>104.60230458262127</c:v>
                </c:pt>
                <c:pt idx="225">
                  <c:v>104.62297224884567</c:v>
                </c:pt>
                <c:pt idx="226">
                  <c:v>104.68499109088125</c:v>
                </c:pt>
                <c:pt idx="227">
                  <c:v>104.69532096315291</c:v>
                </c:pt>
                <c:pt idx="228">
                  <c:v>104.70565875710561</c:v>
                </c:pt>
                <c:pt idx="229">
                  <c:v>104.71599655105844</c:v>
                </c:pt>
                <c:pt idx="230">
                  <c:v>104.75733980518842</c:v>
                </c:pt>
                <c:pt idx="231">
                  <c:v>104.78834526536561</c:v>
                </c:pt>
                <c:pt idx="232">
                  <c:v>104.79868305931841</c:v>
                </c:pt>
                <c:pt idx="233">
                  <c:v>104.81935864722402</c:v>
                </c:pt>
                <c:pt idx="234">
                  <c:v>104.82969644117675</c:v>
                </c:pt>
                <c:pt idx="235">
                  <c:v>104.88136956757839</c:v>
                </c:pt>
                <c:pt idx="236">
                  <c:v>104.88136956757839</c:v>
                </c:pt>
                <c:pt idx="237">
                  <c:v>104.89170736153122</c:v>
                </c:pt>
                <c:pt idx="238">
                  <c:v>104.9227128217084</c:v>
                </c:pt>
                <c:pt idx="239">
                  <c:v>104.9227128217084</c:v>
                </c:pt>
                <c:pt idx="240">
                  <c:v>104.98293344211392</c:v>
                </c:pt>
                <c:pt idx="241">
                  <c:v>104.99331876615379</c:v>
                </c:pt>
                <c:pt idx="242">
                  <c:v>105.01408149255245</c:v>
                </c:pt>
                <c:pt idx="243">
                  <c:v>105.02446681659241</c:v>
                </c:pt>
                <c:pt idx="244">
                  <c:v>105.04523746467225</c:v>
                </c:pt>
                <c:pt idx="245">
                  <c:v>105.07638551511087</c:v>
                </c:pt>
                <c:pt idx="246">
                  <c:v>105.10753356554952</c:v>
                </c:pt>
                <c:pt idx="247">
                  <c:v>105.10753356554952</c:v>
                </c:pt>
                <c:pt idx="248">
                  <c:v>105.12829629194817</c:v>
                </c:pt>
                <c:pt idx="249">
                  <c:v>105.14906694002802</c:v>
                </c:pt>
                <c:pt idx="250">
                  <c:v>105.20097771686532</c:v>
                </c:pt>
                <c:pt idx="251">
                  <c:v>105.21136304090528</c:v>
                </c:pt>
              </c:numCache>
            </c:numRef>
          </c:val>
          <c:smooth val="1"/>
          <c:extLst>
            <c:ext xmlns:c16="http://schemas.microsoft.com/office/drawing/2014/chart" uri="{C3380CC4-5D6E-409C-BE32-E72D297353CC}">
              <c16:uniqueId val="{00000003-9424-485F-8098-BF618CCD633F}"/>
            </c:ext>
          </c:extLst>
        </c:ser>
        <c:dLbls>
          <c:showLegendKey val="0"/>
          <c:showVal val="0"/>
          <c:showCatName val="0"/>
          <c:showSerName val="0"/>
          <c:showPercent val="0"/>
          <c:showBubbleSize val="0"/>
        </c:dLbls>
        <c:smooth val="0"/>
        <c:axId val="1080066479"/>
        <c:axId val="941669279"/>
      </c:lineChart>
      <c:dateAx>
        <c:axId val="1080066479"/>
        <c:scaling>
          <c:orientation val="minMax"/>
        </c:scaling>
        <c:delete val="0"/>
        <c:axPos val="b"/>
        <c:numFmt formatCode="[$-416]mmm/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941669279"/>
        <c:crosses val="autoZero"/>
        <c:auto val="1"/>
        <c:lblOffset val="100"/>
        <c:baseTimeUnit val="days"/>
        <c:majorUnit val="2"/>
        <c:majorTimeUnit val="months"/>
      </c:dateAx>
      <c:valAx>
        <c:axId val="941669279"/>
        <c:scaling>
          <c:orientation val="minMax"/>
          <c:max val="110"/>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080066479"/>
        <c:crosses val="autoZero"/>
        <c:crossBetween val="between"/>
      </c:valAx>
      <c:spPr>
        <a:noFill/>
        <a:ln>
          <a:noFill/>
        </a:ln>
        <a:effectLst/>
      </c:spPr>
    </c:plotArea>
    <c:legend>
      <c:legendPos val="b"/>
      <c:layout>
        <c:manualLayout>
          <c:xMode val="edge"/>
          <c:yMode val="edge"/>
          <c:x val="0.14076728929015891"/>
          <c:y val="0.93732414995039892"/>
          <c:w val="0.69363571986272765"/>
          <c:h val="5.6396326318613826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showDLblsOverMax val="0"/>
  </c:chart>
  <c:spPr>
    <a:noFill/>
    <a:ln>
      <a:noFill/>
    </a:ln>
    <a:effectLst/>
  </c:spPr>
  <c:txPr>
    <a:bodyPr/>
    <a:lstStyle/>
    <a:p>
      <a:pPr>
        <a:defRPr sz="80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0.07585</cdr:x>
      <cdr:y>0.92523</cdr:y>
    </cdr:from>
    <cdr:to>
      <cdr:x>0.18866</cdr:x>
      <cdr:y>1</cdr:y>
    </cdr:to>
    <cdr:sp macro="" textlink="">
      <cdr:nvSpPr>
        <cdr:cNvPr id="2" name="Rectangle: Rounded Corners 1">
          <a:extLst xmlns:a="http://schemas.openxmlformats.org/drawingml/2006/main">
            <a:ext uri="{FF2B5EF4-FFF2-40B4-BE49-F238E27FC236}">
              <a16:creationId xmlns:a16="http://schemas.microsoft.com/office/drawing/2014/main" id="{B3EBB748-8C19-BEB8-045C-0C424E775E56}"/>
            </a:ext>
          </a:extLst>
        </cdr:cNvPr>
        <cdr:cNvSpPr/>
      </cdr:nvSpPr>
      <cdr:spPr>
        <a:xfrm xmlns:a="http://schemas.openxmlformats.org/drawingml/2006/main">
          <a:off x="414492" y="3022896"/>
          <a:ext cx="616509" cy="244287"/>
        </a:xfrm>
        <a:prstGeom xmlns:a="http://schemas.openxmlformats.org/drawingml/2006/main" prst="roundRect">
          <a:avLst/>
        </a:prstGeom>
        <a:solidFill xmlns:a="http://schemas.openxmlformats.org/drawingml/2006/main">
          <a:srgbClr val="F7F9F7"/>
        </a:solidFill>
        <a:ln xmlns:a="http://schemas.openxmlformats.org/drawingml/2006/main">
          <a:solidFill>
            <a:srgbClr val="F7F9F7"/>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pt-B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DD311879-0867-F4D6-E91A-59685D2AB20B}"/>
            </a:ext>
          </a:extLst>
        </p:cNvPr>
        <p:cNvGrpSpPr/>
        <p:nvPr/>
      </p:nvGrpSpPr>
      <p:grpSpPr>
        <a:xfrm>
          <a:off x="0" y="0"/>
          <a:ext cx="0" cy="0"/>
          <a:chOff x="0" y="0"/>
          <a:chExt cx="0" cy="0"/>
        </a:xfrm>
      </p:grpSpPr>
      <p:sp>
        <p:nvSpPr>
          <p:cNvPr id="181" name="Google Shape;181;p8:notes">
            <a:extLst>
              <a:ext uri="{FF2B5EF4-FFF2-40B4-BE49-F238E27FC236}">
                <a16:creationId xmlns:a16="http://schemas.microsoft.com/office/drawing/2014/main" id="{1ED92268-4B31-079E-7A98-356DC5DF7A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82" name="Google Shape;182;p8:notes">
            <a:extLst>
              <a:ext uri="{FF2B5EF4-FFF2-40B4-BE49-F238E27FC236}">
                <a16:creationId xmlns:a16="http://schemas.microsoft.com/office/drawing/2014/main" id="{BD165EC7-A1EA-A163-B5F9-A2A5D73F12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5315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3" name="Google Shape;21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01E8A496-90ED-6C80-AC98-BF86149940AD}"/>
            </a:ext>
          </a:extLst>
        </p:cNvPr>
        <p:cNvGrpSpPr/>
        <p:nvPr/>
      </p:nvGrpSpPr>
      <p:grpSpPr>
        <a:xfrm>
          <a:off x="0" y="0"/>
          <a:ext cx="0" cy="0"/>
          <a:chOff x="0" y="0"/>
          <a:chExt cx="0" cy="0"/>
        </a:xfrm>
      </p:grpSpPr>
      <p:sp>
        <p:nvSpPr>
          <p:cNvPr id="181" name="Google Shape;181;p8:notes">
            <a:extLst>
              <a:ext uri="{FF2B5EF4-FFF2-40B4-BE49-F238E27FC236}">
                <a16:creationId xmlns:a16="http://schemas.microsoft.com/office/drawing/2014/main" id="{C7FFF804-112B-A4E9-7AE8-A145FA1856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p8:notes">
            <a:extLst>
              <a:ext uri="{FF2B5EF4-FFF2-40B4-BE49-F238E27FC236}">
                <a16:creationId xmlns:a16="http://schemas.microsoft.com/office/drawing/2014/main" id="{BA670D9C-F8AC-822E-7543-7C0F9A88C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7034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 name="Google Shape;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C7AE059B-491F-49ED-2C98-20F31B400A28}"/>
            </a:ext>
          </a:extLst>
        </p:cNvPr>
        <p:cNvGrpSpPr/>
        <p:nvPr/>
      </p:nvGrpSpPr>
      <p:grpSpPr>
        <a:xfrm>
          <a:off x="0" y="0"/>
          <a:ext cx="0" cy="0"/>
          <a:chOff x="0" y="0"/>
          <a:chExt cx="0" cy="0"/>
        </a:xfrm>
      </p:grpSpPr>
      <p:sp>
        <p:nvSpPr>
          <p:cNvPr id="110" name="Google Shape;110;p4:notes">
            <a:extLst>
              <a:ext uri="{FF2B5EF4-FFF2-40B4-BE49-F238E27FC236}">
                <a16:creationId xmlns:a16="http://schemas.microsoft.com/office/drawing/2014/main" id="{EFAB60A4-09F9-E8D0-3945-C1329F44CE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4:notes">
            <a:extLst>
              <a:ext uri="{FF2B5EF4-FFF2-40B4-BE49-F238E27FC236}">
                <a16:creationId xmlns:a16="http://schemas.microsoft.com/office/drawing/2014/main" id="{E705BB3D-8411-BC7C-B74A-8EE78E8025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0968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a:extLst>
            <a:ext uri="{FF2B5EF4-FFF2-40B4-BE49-F238E27FC236}">
              <a16:creationId xmlns:a16="http://schemas.microsoft.com/office/drawing/2014/main" id="{16FFCEAB-8788-FC9B-022C-5CA630E3EFCE}"/>
            </a:ext>
          </a:extLst>
        </p:cNvPr>
        <p:cNvGrpSpPr/>
        <p:nvPr/>
      </p:nvGrpSpPr>
      <p:grpSpPr>
        <a:xfrm>
          <a:off x="0" y="0"/>
          <a:ext cx="0" cy="0"/>
          <a:chOff x="0" y="0"/>
          <a:chExt cx="0" cy="0"/>
        </a:xfrm>
      </p:grpSpPr>
      <p:sp>
        <p:nvSpPr>
          <p:cNvPr id="173" name="Google Shape;173;p12:notes">
            <a:extLst>
              <a:ext uri="{FF2B5EF4-FFF2-40B4-BE49-F238E27FC236}">
                <a16:creationId xmlns:a16="http://schemas.microsoft.com/office/drawing/2014/main" id="{A980E5D1-44C1-60DB-6A5F-B5A6BB4918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p12:notes">
            <a:extLst>
              <a:ext uri="{FF2B5EF4-FFF2-40B4-BE49-F238E27FC236}">
                <a16:creationId xmlns:a16="http://schemas.microsoft.com/office/drawing/2014/main" id="{314C3A79-50AB-9BB3-453B-40DBFAEFE2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5936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Capa">
    <p:spTree>
      <p:nvGrpSpPr>
        <p:cNvPr id="1" name="Shape 8"/>
        <p:cNvGrpSpPr/>
        <p:nvPr/>
      </p:nvGrpSpPr>
      <p:grpSpPr>
        <a:xfrm>
          <a:off x="0" y="0"/>
          <a:ext cx="0" cy="0"/>
          <a:chOff x="0" y="0"/>
          <a:chExt cx="0" cy="0"/>
        </a:xfrm>
      </p:grpSpPr>
      <p:pic>
        <p:nvPicPr>
          <p:cNvPr id="9" name="Google Shape;9;p19" descr="A black and yellow sign with yellow letters&#10;&#10;Description automatically generated"/>
          <p:cNvPicPr preferRelativeResize="0"/>
          <p:nvPr/>
        </p:nvPicPr>
        <p:blipFill rotWithShape="1">
          <a:blip r:embed="rId2">
            <a:alphaModFix/>
          </a:blip>
          <a:srcRect/>
          <a:stretch/>
        </p:blipFill>
        <p:spPr>
          <a:xfrm>
            <a:off x="91441" y="1313023"/>
            <a:ext cx="3566160" cy="1694401"/>
          </a:xfrm>
          <a:prstGeom prst="rect">
            <a:avLst/>
          </a:prstGeom>
          <a:noFill/>
          <a:ln>
            <a:noFill/>
          </a:ln>
        </p:spPr>
      </p:pic>
      <p:sp>
        <p:nvSpPr>
          <p:cNvPr id="10" name="Google Shape;10;p19"/>
          <p:cNvSpPr txBox="1">
            <a:spLocks noGrp="1"/>
          </p:cNvSpPr>
          <p:nvPr>
            <p:ph type="title"/>
          </p:nvPr>
        </p:nvSpPr>
        <p:spPr>
          <a:xfrm>
            <a:off x="623399" y="2571750"/>
            <a:ext cx="6826479" cy="1078762"/>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700">
                <a:solidFill>
                  <a:schemeClr val="lt1"/>
                </a:solidFill>
                <a:latin typeface="Fjalla One"/>
                <a:ea typeface="Fjalla One"/>
                <a:cs typeface="Fjalla One"/>
                <a:sym typeface="Fjalla 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 name="Google Shape;11;p19"/>
          <p:cNvSpPr txBox="1">
            <a:spLocks noGrp="1"/>
          </p:cNvSpPr>
          <p:nvPr>
            <p:ph type="body" idx="1"/>
          </p:nvPr>
        </p:nvSpPr>
        <p:spPr>
          <a:xfrm>
            <a:off x="623399" y="3650512"/>
            <a:ext cx="6826479"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800" b="0" i="0" u="none" strike="noStrike" cap="none">
                <a:solidFill>
                  <a:schemeClr val="lt1"/>
                </a:solidFill>
                <a:latin typeface="Lato Light"/>
                <a:ea typeface="Lato Light"/>
                <a:cs typeface="Lato Light"/>
                <a:sym typeface="Lato Light"/>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38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General Slide">
  <p:cSld name="1_General Slide">
    <p:spTree>
      <p:nvGrpSpPr>
        <p:cNvPr id="1" name="Shape 12"/>
        <p:cNvGrpSpPr/>
        <p:nvPr/>
      </p:nvGrpSpPr>
      <p:grpSpPr>
        <a:xfrm>
          <a:off x="0" y="0"/>
          <a:ext cx="0" cy="0"/>
          <a:chOff x="0" y="0"/>
          <a:chExt cx="0" cy="0"/>
        </a:xfrm>
      </p:grpSpPr>
      <p:sp>
        <p:nvSpPr>
          <p:cNvPr id="13" name="Google Shape;13;p20"/>
          <p:cNvSpPr txBox="1"/>
          <p:nvPr/>
        </p:nvSpPr>
        <p:spPr>
          <a:xfrm>
            <a:off x="7970399" y="4767263"/>
            <a:ext cx="381439" cy="187508"/>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pt-BR" sz="700" b="0" i="0" u="none" strike="noStrike" cap="none">
                <a:solidFill>
                  <a:schemeClr val="dk2"/>
                </a:solidFill>
                <a:latin typeface="Lato Light"/>
                <a:ea typeface="Lato Light"/>
                <a:cs typeface="Lato Light"/>
                <a:sym typeface="Lato Light"/>
              </a:rPr>
              <a:t>‹#›</a:t>
            </a:fld>
            <a:endParaRPr sz="700" b="0" i="0" u="none" strike="noStrike" cap="none">
              <a:solidFill>
                <a:schemeClr val="dk2"/>
              </a:solidFill>
              <a:latin typeface="Lato Light"/>
              <a:ea typeface="Lato Light"/>
              <a:cs typeface="Lato Light"/>
              <a:sym typeface="Lato Light"/>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orient="horz" pos="1620">
          <p15:clr>
            <a:srgbClr val="FBAE40"/>
          </p15:clr>
        </p15:guide>
        <p15:guide id="4" orient="horz" pos="237">
          <p15:clr>
            <a:srgbClr val="FBAE40"/>
          </p15:clr>
        </p15:guide>
        <p15:guide id="5" orient="horz" pos="3003">
          <p15:clr>
            <a:srgbClr val="FBAE40"/>
          </p15:clr>
        </p15:guide>
        <p15:guide id="6" pos="38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Slide">
  <p:cSld name="2 Graphs Slides">
    <p:spTree>
      <p:nvGrpSpPr>
        <p:cNvPr id="1" name="Shape 14"/>
        <p:cNvGrpSpPr/>
        <p:nvPr/>
      </p:nvGrpSpPr>
      <p:grpSpPr>
        <a:xfrm>
          <a:off x="0" y="0"/>
          <a:ext cx="0" cy="0"/>
          <a:chOff x="0" y="0"/>
          <a:chExt cx="0" cy="0"/>
        </a:xfrm>
      </p:grpSpPr>
      <p:pic>
        <p:nvPicPr>
          <p:cNvPr id="15" name="Google Shape;15;p21" descr="A yellow and black logo&#10;&#10;Description automatically generated"/>
          <p:cNvPicPr preferRelativeResize="0"/>
          <p:nvPr/>
        </p:nvPicPr>
        <p:blipFill rotWithShape="1">
          <a:blip r:embed="rId2">
            <a:alphaModFix/>
          </a:blip>
          <a:srcRect/>
          <a:stretch/>
        </p:blipFill>
        <p:spPr>
          <a:xfrm>
            <a:off x="8351107" y="369150"/>
            <a:ext cx="381438" cy="366372"/>
          </a:xfrm>
          <a:prstGeom prst="rect">
            <a:avLst/>
          </a:prstGeom>
          <a:noFill/>
          <a:ln>
            <a:noFill/>
          </a:ln>
        </p:spPr>
      </p:pic>
      <p:sp>
        <p:nvSpPr>
          <p:cNvPr id="16" name="Google Shape;16;p21"/>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2200"/>
              <a:buFont typeface="Lato"/>
              <a:buNone/>
              <a:defRPr sz="2200" b="0">
                <a:latin typeface="Fjalla One"/>
                <a:ea typeface="Fjalla One"/>
                <a:cs typeface="Fjalla One"/>
                <a:sym typeface="Fjalla One"/>
              </a:defRPr>
            </a:lvl1pPr>
            <a:lvl2pPr lvl="1" algn="l">
              <a:lnSpc>
                <a:spcPct val="100000"/>
              </a:lnSpc>
              <a:spcBef>
                <a:spcPts val="0"/>
              </a:spcBef>
              <a:spcAft>
                <a:spcPts val="0"/>
              </a:spcAft>
              <a:buSzPts val="2200"/>
              <a:buFont typeface="Lato"/>
              <a:buNone/>
              <a:defRPr sz="2200" b="1">
                <a:latin typeface="Lato"/>
                <a:ea typeface="Lato"/>
                <a:cs typeface="Lato"/>
                <a:sym typeface="Lato"/>
              </a:defRPr>
            </a:lvl2pPr>
            <a:lvl3pPr lvl="2" algn="l">
              <a:lnSpc>
                <a:spcPct val="100000"/>
              </a:lnSpc>
              <a:spcBef>
                <a:spcPts val="0"/>
              </a:spcBef>
              <a:spcAft>
                <a:spcPts val="0"/>
              </a:spcAft>
              <a:buSzPts val="2200"/>
              <a:buFont typeface="Lato"/>
              <a:buNone/>
              <a:defRPr sz="2200" b="1">
                <a:latin typeface="Lato"/>
                <a:ea typeface="Lato"/>
                <a:cs typeface="Lato"/>
                <a:sym typeface="Lato"/>
              </a:defRPr>
            </a:lvl3pPr>
            <a:lvl4pPr lvl="3" algn="l">
              <a:lnSpc>
                <a:spcPct val="100000"/>
              </a:lnSpc>
              <a:spcBef>
                <a:spcPts val="0"/>
              </a:spcBef>
              <a:spcAft>
                <a:spcPts val="0"/>
              </a:spcAft>
              <a:buSzPts val="2200"/>
              <a:buFont typeface="Lato"/>
              <a:buNone/>
              <a:defRPr sz="2200" b="1">
                <a:latin typeface="Lato"/>
                <a:ea typeface="Lato"/>
                <a:cs typeface="Lato"/>
                <a:sym typeface="Lato"/>
              </a:defRPr>
            </a:lvl4pPr>
            <a:lvl5pPr lvl="4" algn="l">
              <a:lnSpc>
                <a:spcPct val="100000"/>
              </a:lnSpc>
              <a:spcBef>
                <a:spcPts val="0"/>
              </a:spcBef>
              <a:spcAft>
                <a:spcPts val="0"/>
              </a:spcAft>
              <a:buSzPts val="2200"/>
              <a:buFont typeface="Lato"/>
              <a:buNone/>
              <a:defRPr sz="2200" b="1">
                <a:latin typeface="Lato"/>
                <a:ea typeface="Lato"/>
                <a:cs typeface="Lato"/>
                <a:sym typeface="Lato"/>
              </a:defRPr>
            </a:lvl5pPr>
            <a:lvl6pPr lvl="5" algn="l">
              <a:lnSpc>
                <a:spcPct val="100000"/>
              </a:lnSpc>
              <a:spcBef>
                <a:spcPts val="0"/>
              </a:spcBef>
              <a:spcAft>
                <a:spcPts val="0"/>
              </a:spcAft>
              <a:buSzPts val="2200"/>
              <a:buFont typeface="Lato"/>
              <a:buNone/>
              <a:defRPr sz="2200" b="1">
                <a:latin typeface="Lato"/>
                <a:ea typeface="Lato"/>
                <a:cs typeface="Lato"/>
                <a:sym typeface="Lato"/>
              </a:defRPr>
            </a:lvl6pPr>
            <a:lvl7pPr lvl="6" algn="l">
              <a:lnSpc>
                <a:spcPct val="100000"/>
              </a:lnSpc>
              <a:spcBef>
                <a:spcPts val="0"/>
              </a:spcBef>
              <a:spcAft>
                <a:spcPts val="0"/>
              </a:spcAft>
              <a:buSzPts val="2200"/>
              <a:buFont typeface="Lato"/>
              <a:buNone/>
              <a:defRPr sz="2200" b="1">
                <a:latin typeface="Lato"/>
                <a:ea typeface="Lato"/>
                <a:cs typeface="Lato"/>
                <a:sym typeface="Lato"/>
              </a:defRPr>
            </a:lvl7pPr>
            <a:lvl8pPr lvl="7" algn="l">
              <a:lnSpc>
                <a:spcPct val="100000"/>
              </a:lnSpc>
              <a:spcBef>
                <a:spcPts val="0"/>
              </a:spcBef>
              <a:spcAft>
                <a:spcPts val="0"/>
              </a:spcAft>
              <a:buSzPts val="2200"/>
              <a:buFont typeface="Lato"/>
              <a:buNone/>
              <a:defRPr sz="2200" b="1">
                <a:latin typeface="Lato"/>
                <a:ea typeface="Lato"/>
                <a:cs typeface="Lato"/>
                <a:sym typeface="Lato"/>
              </a:defRPr>
            </a:lvl8pPr>
            <a:lvl9pPr lvl="8" algn="l">
              <a:lnSpc>
                <a:spcPct val="100000"/>
              </a:lnSpc>
              <a:spcBef>
                <a:spcPts val="0"/>
              </a:spcBef>
              <a:spcAft>
                <a:spcPts val="0"/>
              </a:spcAft>
              <a:buSzPts val="2200"/>
              <a:buFont typeface="Lato"/>
              <a:buNone/>
              <a:defRPr sz="2200" b="1">
                <a:latin typeface="Lato"/>
                <a:ea typeface="Lato"/>
                <a:cs typeface="Lato"/>
                <a:sym typeface="Lato"/>
              </a:defRPr>
            </a:lvl9pPr>
          </a:lstStyle>
          <a:p>
            <a:endParaRPr/>
          </a:p>
        </p:txBody>
      </p:sp>
      <p:sp>
        <p:nvSpPr>
          <p:cNvPr id="17" name="Google Shape;17;p21"/>
          <p:cNvSpPr txBox="1">
            <a:spLocks noGrp="1"/>
          </p:cNvSpPr>
          <p:nvPr>
            <p:ph type="body" idx="1"/>
          </p:nvPr>
        </p:nvSpPr>
        <p:spPr>
          <a:xfrm>
            <a:off x="792163" y="1229105"/>
            <a:ext cx="3600450"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a:ea typeface="Lato"/>
                <a:cs typeface="Lato"/>
                <a:sym typeface="Lato"/>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 name="Google Shape;18;p21"/>
          <p:cNvSpPr txBox="1">
            <a:spLocks noGrp="1"/>
          </p:cNvSpPr>
          <p:nvPr>
            <p:ph type="body" idx="2"/>
          </p:nvPr>
        </p:nvSpPr>
        <p:spPr>
          <a:xfrm>
            <a:off x="4752120" y="1213165"/>
            <a:ext cx="3599718"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a:ea typeface="Lato"/>
                <a:cs typeface="Lato"/>
                <a:sym typeface="Lato"/>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 name="Google Shape;19;p21"/>
          <p:cNvSpPr txBox="1">
            <a:spLocks noGrp="1"/>
          </p:cNvSpPr>
          <p:nvPr>
            <p:ph type="body" idx="3"/>
          </p:nvPr>
        </p:nvSpPr>
        <p:spPr>
          <a:xfrm>
            <a:off x="611187" y="4767264"/>
            <a:ext cx="7739919" cy="187495"/>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a:ea typeface="Lato"/>
                <a:cs typeface="Lato"/>
                <a:sym typeface="Lat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21"/>
          <p:cNvSpPr txBox="1">
            <a:spLocks noGrp="1"/>
          </p:cNvSpPr>
          <p:nvPr>
            <p:ph type="body" idx="4"/>
          </p:nvPr>
        </p:nvSpPr>
        <p:spPr>
          <a:xfrm>
            <a:off x="611188" y="858526"/>
            <a:ext cx="7740649" cy="238723"/>
          </a:xfrm>
          <a:prstGeom prst="rect">
            <a:avLst/>
          </a:prstGeom>
          <a:noFill/>
          <a:ln>
            <a:noFill/>
          </a:ln>
        </p:spPr>
        <p:txBody>
          <a:bodyPr spcFirstLastPara="1" wrap="square" lIns="0" tIns="0" rIns="0" bIns="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100" b="0" i="0" u="none" strike="noStrike" cap="none">
                <a:solidFill>
                  <a:srgbClr val="212121"/>
                </a:solidFill>
                <a:latin typeface="Lato Light"/>
                <a:ea typeface="Lato Light"/>
                <a:cs typeface="Lato Light"/>
                <a:sym typeface="Lato Light"/>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 name="Google Shape;21;p21"/>
          <p:cNvSpPr txBox="1"/>
          <p:nvPr/>
        </p:nvSpPr>
        <p:spPr>
          <a:xfrm>
            <a:off x="7970399" y="4767263"/>
            <a:ext cx="381439" cy="187508"/>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pt-BR" sz="700" b="0" i="0" u="none" strike="noStrike" cap="none">
                <a:solidFill>
                  <a:schemeClr val="dk2"/>
                </a:solidFill>
                <a:latin typeface="Lato Light"/>
                <a:ea typeface="Lato Light"/>
                <a:cs typeface="Lato Light"/>
                <a:sym typeface="Lato Light"/>
              </a:rPr>
              <a:t>‹#›</a:t>
            </a:fld>
            <a:endParaRPr sz="700" b="0" i="0" u="none" strike="noStrike" cap="none">
              <a:solidFill>
                <a:schemeClr val="dk2"/>
              </a:solidFill>
              <a:latin typeface="Lato Light"/>
              <a:ea typeface="Lato Light"/>
              <a:cs typeface="Lato Light"/>
              <a:sym typeface="Lato Light"/>
            </a:endParaRPr>
          </a:p>
        </p:txBody>
      </p:sp>
      <p:cxnSp>
        <p:nvCxnSpPr>
          <p:cNvPr id="22" name="Google Shape;22;p21"/>
          <p:cNvCxnSpPr/>
          <p:nvPr/>
        </p:nvCxnSpPr>
        <p:spPr>
          <a:xfrm>
            <a:off x="792163" y="1485511"/>
            <a:ext cx="3600450" cy="0"/>
          </a:xfrm>
          <a:prstGeom prst="straightConnector1">
            <a:avLst/>
          </a:prstGeom>
          <a:noFill/>
          <a:ln w="9525" cap="flat" cmpd="sng">
            <a:solidFill>
              <a:srgbClr val="212121"/>
            </a:solidFill>
            <a:prstDash val="solid"/>
            <a:round/>
            <a:headEnd type="none" w="sm" len="sm"/>
            <a:tailEnd type="none" w="sm" len="sm"/>
          </a:ln>
        </p:spPr>
      </p:cxnSp>
      <p:cxnSp>
        <p:nvCxnSpPr>
          <p:cNvPr id="23" name="Google Shape;23;p21"/>
          <p:cNvCxnSpPr/>
          <p:nvPr/>
        </p:nvCxnSpPr>
        <p:spPr>
          <a:xfrm>
            <a:off x="4751388" y="1485216"/>
            <a:ext cx="3600450" cy="0"/>
          </a:xfrm>
          <a:prstGeom prst="straightConnector1">
            <a:avLst/>
          </a:prstGeom>
          <a:noFill/>
          <a:ln w="9525" cap="flat" cmpd="sng">
            <a:solidFill>
              <a:srgbClr val="21212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620">
          <p15:clr>
            <a:srgbClr val="FBAE40"/>
          </p15:clr>
        </p15:guide>
        <p15:guide id="5" orient="horz" pos="237">
          <p15:clr>
            <a:srgbClr val="FBAE40"/>
          </p15:clr>
        </p15:guide>
        <p15:guide id="6" orient="horz" pos="3003">
          <p15:clr>
            <a:srgbClr val="FBAE40"/>
          </p15:clr>
        </p15:guide>
        <p15:guide id="7" pos="385">
          <p15:clr>
            <a:srgbClr val="FBAE40"/>
          </p15:clr>
        </p15:guide>
        <p15:guide id="8" orient="horz" pos="940">
          <p15:clr>
            <a:srgbClr val="FBAE40"/>
          </p15:clr>
        </p15:guide>
        <p15:guide id="9" pos="612">
          <p15:clr>
            <a:srgbClr val="FBAE40"/>
          </p15:clr>
        </p15:guide>
        <p15:guide id="10" pos="2767">
          <p15:clr>
            <a:srgbClr val="FBAE40"/>
          </p15:clr>
        </p15:guide>
        <p15:guide id="11" pos="2993">
          <p15:clr>
            <a:srgbClr val="FBAE40"/>
          </p15:clr>
        </p15:guide>
        <p15:guide id="12" pos="512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eneral Slide">
  <p:cSld name="Only Logo">
    <p:spTree>
      <p:nvGrpSpPr>
        <p:cNvPr id="1" name="Shape 24"/>
        <p:cNvGrpSpPr/>
        <p:nvPr/>
      </p:nvGrpSpPr>
      <p:grpSpPr>
        <a:xfrm>
          <a:off x="0" y="0"/>
          <a:ext cx="0" cy="0"/>
          <a:chOff x="0" y="0"/>
          <a:chExt cx="0" cy="0"/>
        </a:xfrm>
      </p:grpSpPr>
      <p:pic>
        <p:nvPicPr>
          <p:cNvPr id="25" name="Google Shape;25;p22" descr="A yellow and black logo&#10;&#10;Description automatically generated"/>
          <p:cNvPicPr preferRelativeResize="0"/>
          <p:nvPr/>
        </p:nvPicPr>
        <p:blipFill rotWithShape="1">
          <a:blip r:embed="rId2">
            <a:alphaModFix/>
          </a:blip>
          <a:srcRect/>
          <a:stretch/>
        </p:blipFill>
        <p:spPr>
          <a:xfrm>
            <a:off x="8351107" y="369150"/>
            <a:ext cx="381438" cy="366372"/>
          </a:xfrm>
          <a:prstGeom prst="rect">
            <a:avLst/>
          </a:prstGeom>
          <a:noFill/>
          <a:ln>
            <a:noFill/>
          </a:ln>
        </p:spPr>
      </p:pic>
      <p:sp>
        <p:nvSpPr>
          <p:cNvPr id="26" name="Google Shape;26;p22"/>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2200"/>
              <a:buFont typeface="Lato"/>
              <a:buNone/>
              <a:defRPr sz="2200" b="0">
                <a:latin typeface="Fjalla One"/>
                <a:ea typeface="Fjalla One"/>
                <a:cs typeface="Fjalla One"/>
                <a:sym typeface="Fjalla One"/>
              </a:defRPr>
            </a:lvl1pPr>
            <a:lvl2pPr lvl="1" algn="l">
              <a:lnSpc>
                <a:spcPct val="100000"/>
              </a:lnSpc>
              <a:spcBef>
                <a:spcPts val="0"/>
              </a:spcBef>
              <a:spcAft>
                <a:spcPts val="0"/>
              </a:spcAft>
              <a:buSzPts val="2200"/>
              <a:buFont typeface="Lato"/>
              <a:buNone/>
              <a:defRPr sz="2200" b="1">
                <a:latin typeface="Lato"/>
                <a:ea typeface="Lato"/>
                <a:cs typeface="Lato"/>
                <a:sym typeface="Lato"/>
              </a:defRPr>
            </a:lvl2pPr>
            <a:lvl3pPr lvl="2" algn="l">
              <a:lnSpc>
                <a:spcPct val="100000"/>
              </a:lnSpc>
              <a:spcBef>
                <a:spcPts val="0"/>
              </a:spcBef>
              <a:spcAft>
                <a:spcPts val="0"/>
              </a:spcAft>
              <a:buSzPts val="2200"/>
              <a:buFont typeface="Lato"/>
              <a:buNone/>
              <a:defRPr sz="2200" b="1">
                <a:latin typeface="Lato"/>
                <a:ea typeface="Lato"/>
                <a:cs typeface="Lato"/>
                <a:sym typeface="Lato"/>
              </a:defRPr>
            </a:lvl3pPr>
            <a:lvl4pPr lvl="3" algn="l">
              <a:lnSpc>
                <a:spcPct val="100000"/>
              </a:lnSpc>
              <a:spcBef>
                <a:spcPts val="0"/>
              </a:spcBef>
              <a:spcAft>
                <a:spcPts val="0"/>
              </a:spcAft>
              <a:buSzPts val="2200"/>
              <a:buFont typeface="Lato"/>
              <a:buNone/>
              <a:defRPr sz="2200" b="1">
                <a:latin typeface="Lato"/>
                <a:ea typeface="Lato"/>
                <a:cs typeface="Lato"/>
                <a:sym typeface="Lato"/>
              </a:defRPr>
            </a:lvl4pPr>
            <a:lvl5pPr lvl="4" algn="l">
              <a:lnSpc>
                <a:spcPct val="100000"/>
              </a:lnSpc>
              <a:spcBef>
                <a:spcPts val="0"/>
              </a:spcBef>
              <a:spcAft>
                <a:spcPts val="0"/>
              </a:spcAft>
              <a:buSzPts val="2200"/>
              <a:buFont typeface="Lato"/>
              <a:buNone/>
              <a:defRPr sz="2200" b="1">
                <a:latin typeface="Lato"/>
                <a:ea typeface="Lato"/>
                <a:cs typeface="Lato"/>
                <a:sym typeface="Lato"/>
              </a:defRPr>
            </a:lvl5pPr>
            <a:lvl6pPr lvl="5" algn="l">
              <a:lnSpc>
                <a:spcPct val="100000"/>
              </a:lnSpc>
              <a:spcBef>
                <a:spcPts val="0"/>
              </a:spcBef>
              <a:spcAft>
                <a:spcPts val="0"/>
              </a:spcAft>
              <a:buSzPts val="2200"/>
              <a:buFont typeface="Lato"/>
              <a:buNone/>
              <a:defRPr sz="2200" b="1">
                <a:latin typeface="Lato"/>
                <a:ea typeface="Lato"/>
                <a:cs typeface="Lato"/>
                <a:sym typeface="Lato"/>
              </a:defRPr>
            </a:lvl6pPr>
            <a:lvl7pPr lvl="6" algn="l">
              <a:lnSpc>
                <a:spcPct val="100000"/>
              </a:lnSpc>
              <a:spcBef>
                <a:spcPts val="0"/>
              </a:spcBef>
              <a:spcAft>
                <a:spcPts val="0"/>
              </a:spcAft>
              <a:buSzPts val="2200"/>
              <a:buFont typeface="Lato"/>
              <a:buNone/>
              <a:defRPr sz="2200" b="1">
                <a:latin typeface="Lato"/>
                <a:ea typeface="Lato"/>
                <a:cs typeface="Lato"/>
                <a:sym typeface="Lato"/>
              </a:defRPr>
            </a:lvl7pPr>
            <a:lvl8pPr lvl="7" algn="l">
              <a:lnSpc>
                <a:spcPct val="100000"/>
              </a:lnSpc>
              <a:spcBef>
                <a:spcPts val="0"/>
              </a:spcBef>
              <a:spcAft>
                <a:spcPts val="0"/>
              </a:spcAft>
              <a:buSzPts val="2200"/>
              <a:buFont typeface="Lato"/>
              <a:buNone/>
              <a:defRPr sz="2200" b="1">
                <a:latin typeface="Lato"/>
                <a:ea typeface="Lato"/>
                <a:cs typeface="Lato"/>
                <a:sym typeface="Lato"/>
              </a:defRPr>
            </a:lvl8pPr>
            <a:lvl9pPr lvl="8" algn="l">
              <a:lnSpc>
                <a:spcPct val="100000"/>
              </a:lnSpc>
              <a:spcBef>
                <a:spcPts val="0"/>
              </a:spcBef>
              <a:spcAft>
                <a:spcPts val="0"/>
              </a:spcAft>
              <a:buSzPts val="2200"/>
              <a:buFont typeface="Lato"/>
              <a:buNone/>
              <a:defRPr sz="2200" b="1">
                <a:latin typeface="Lato"/>
                <a:ea typeface="Lato"/>
                <a:cs typeface="Lato"/>
                <a:sym typeface="Lato"/>
              </a:defRPr>
            </a:lvl9pPr>
          </a:lstStyle>
          <a:p>
            <a:endParaRPr/>
          </a:p>
        </p:txBody>
      </p:sp>
      <p:sp>
        <p:nvSpPr>
          <p:cNvPr id="27" name="Google Shape;27;p22"/>
          <p:cNvSpPr txBox="1">
            <a:spLocks noGrp="1"/>
          </p:cNvSpPr>
          <p:nvPr>
            <p:ph type="body" idx="1"/>
          </p:nvPr>
        </p:nvSpPr>
        <p:spPr>
          <a:xfrm>
            <a:off x="611187" y="4767264"/>
            <a:ext cx="7740651" cy="270232"/>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Google Shape;28;p22"/>
          <p:cNvSpPr txBox="1"/>
          <p:nvPr/>
        </p:nvSpPr>
        <p:spPr>
          <a:xfrm>
            <a:off x="7970399" y="4767263"/>
            <a:ext cx="381439" cy="187508"/>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pt-BR" sz="700" b="0" i="0" u="none" strike="noStrike" cap="none">
                <a:solidFill>
                  <a:schemeClr val="dk2"/>
                </a:solidFill>
                <a:latin typeface="Lato Light"/>
                <a:ea typeface="Lato Light"/>
                <a:cs typeface="Lato Light"/>
                <a:sym typeface="Lato Light"/>
              </a:rPr>
              <a:t>‹#›</a:t>
            </a:fld>
            <a:endParaRPr sz="700" b="0" i="0" u="none" strike="noStrike" cap="none">
              <a:solidFill>
                <a:schemeClr val="dk2"/>
              </a:solidFill>
              <a:latin typeface="Lato Light"/>
              <a:ea typeface="Lato Light"/>
              <a:cs typeface="Lato Light"/>
              <a:sym typeface="Lato Light"/>
            </a:endParaRPr>
          </a:p>
        </p:txBody>
      </p:sp>
      <p:sp>
        <p:nvSpPr>
          <p:cNvPr id="29" name="Google Shape;29;p22"/>
          <p:cNvSpPr txBox="1">
            <a:spLocks noGrp="1"/>
          </p:cNvSpPr>
          <p:nvPr>
            <p:ph type="body" idx="2"/>
          </p:nvPr>
        </p:nvSpPr>
        <p:spPr>
          <a:xfrm>
            <a:off x="611188" y="858526"/>
            <a:ext cx="7740649" cy="270232"/>
          </a:xfrm>
          <a:prstGeom prst="rect">
            <a:avLst/>
          </a:prstGeom>
          <a:noFill/>
          <a:ln>
            <a:noFill/>
          </a:ln>
        </p:spPr>
        <p:txBody>
          <a:bodyPr spcFirstLastPara="1" wrap="square" lIns="0" tIns="0" rIns="0" bIns="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100" b="0" i="0" u="none" strike="noStrike" cap="none">
                <a:solidFill>
                  <a:srgbClr val="212121"/>
                </a:solidFill>
                <a:latin typeface="Lato Light"/>
                <a:ea typeface="Lato Light"/>
                <a:cs typeface="Lato Light"/>
                <a:sym typeface="Lato Light"/>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620">
          <p15:clr>
            <a:srgbClr val="FBAE40"/>
          </p15:clr>
        </p15:guide>
        <p15:guide id="5" orient="horz" pos="237">
          <p15:clr>
            <a:srgbClr val="FBAE40"/>
          </p15:clr>
        </p15:guide>
        <p15:guide id="6" orient="horz" pos="3003">
          <p15:clr>
            <a:srgbClr val="FBAE40"/>
          </p15:clr>
        </p15:guide>
        <p15:guide id="7" pos="385">
          <p15:clr>
            <a:srgbClr val="FBAE40"/>
          </p15:clr>
        </p15:guide>
        <p15:guide id="8" orient="horz" pos="9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eneral Slide">
  <p:cSld name="4 gráficos">
    <p:spTree>
      <p:nvGrpSpPr>
        <p:cNvPr id="1" name="Shape 36"/>
        <p:cNvGrpSpPr/>
        <p:nvPr/>
      </p:nvGrpSpPr>
      <p:grpSpPr>
        <a:xfrm>
          <a:off x="0" y="0"/>
          <a:ext cx="0" cy="0"/>
          <a:chOff x="0" y="0"/>
          <a:chExt cx="0" cy="0"/>
        </a:xfrm>
      </p:grpSpPr>
      <p:pic>
        <p:nvPicPr>
          <p:cNvPr id="37" name="Google Shape;37;p27" descr="A yellow and black logo&#10;&#10;Description automatically generated"/>
          <p:cNvPicPr preferRelativeResize="0"/>
          <p:nvPr/>
        </p:nvPicPr>
        <p:blipFill rotWithShape="1">
          <a:blip r:embed="rId2">
            <a:alphaModFix/>
          </a:blip>
          <a:srcRect/>
          <a:stretch/>
        </p:blipFill>
        <p:spPr>
          <a:xfrm>
            <a:off x="8351107" y="369150"/>
            <a:ext cx="381438" cy="366372"/>
          </a:xfrm>
          <a:prstGeom prst="rect">
            <a:avLst/>
          </a:prstGeom>
          <a:noFill/>
          <a:ln>
            <a:noFill/>
          </a:ln>
        </p:spPr>
      </p:pic>
      <p:sp>
        <p:nvSpPr>
          <p:cNvPr id="38" name="Google Shape;38;p27"/>
          <p:cNvSpPr txBox="1">
            <a:spLocks noGrp="1"/>
          </p:cNvSpPr>
          <p:nvPr>
            <p:ph type="title"/>
          </p:nvPr>
        </p:nvSpPr>
        <p:spPr>
          <a:xfrm>
            <a:off x="611188" y="376238"/>
            <a:ext cx="7739919" cy="47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200"/>
              <a:buFont typeface="Lato"/>
              <a:buNone/>
              <a:defRPr sz="2200" b="0">
                <a:latin typeface="Fjalla One"/>
                <a:ea typeface="Fjalla One"/>
                <a:cs typeface="Fjalla One"/>
                <a:sym typeface="Fjalla One"/>
              </a:defRPr>
            </a:lvl1pPr>
            <a:lvl2pPr lvl="1" algn="l">
              <a:lnSpc>
                <a:spcPct val="100000"/>
              </a:lnSpc>
              <a:spcBef>
                <a:spcPts val="0"/>
              </a:spcBef>
              <a:spcAft>
                <a:spcPts val="0"/>
              </a:spcAft>
              <a:buSzPts val="2200"/>
              <a:buFont typeface="Lato"/>
              <a:buNone/>
              <a:defRPr sz="2200" b="1">
                <a:latin typeface="Lato"/>
                <a:ea typeface="Lato"/>
                <a:cs typeface="Lato"/>
                <a:sym typeface="Lato"/>
              </a:defRPr>
            </a:lvl2pPr>
            <a:lvl3pPr lvl="2" algn="l">
              <a:lnSpc>
                <a:spcPct val="100000"/>
              </a:lnSpc>
              <a:spcBef>
                <a:spcPts val="0"/>
              </a:spcBef>
              <a:spcAft>
                <a:spcPts val="0"/>
              </a:spcAft>
              <a:buSzPts val="2200"/>
              <a:buFont typeface="Lato"/>
              <a:buNone/>
              <a:defRPr sz="2200" b="1">
                <a:latin typeface="Lato"/>
                <a:ea typeface="Lato"/>
                <a:cs typeface="Lato"/>
                <a:sym typeface="Lato"/>
              </a:defRPr>
            </a:lvl3pPr>
            <a:lvl4pPr lvl="3" algn="l">
              <a:lnSpc>
                <a:spcPct val="100000"/>
              </a:lnSpc>
              <a:spcBef>
                <a:spcPts val="0"/>
              </a:spcBef>
              <a:spcAft>
                <a:spcPts val="0"/>
              </a:spcAft>
              <a:buSzPts val="2200"/>
              <a:buFont typeface="Lato"/>
              <a:buNone/>
              <a:defRPr sz="2200" b="1">
                <a:latin typeface="Lato"/>
                <a:ea typeface="Lato"/>
                <a:cs typeface="Lato"/>
                <a:sym typeface="Lato"/>
              </a:defRPr>
            </a:lvl4pPr>
            <a:lvl5pPr lvl="4" algn="l">
              <a:lnSpc>
                <a:spcPct val="100000"/>
              </a:lnSpc>
              <a:spcBef>
                <a:spcPts val="0"/>
              </a:spcBef>
              <a:spcAft>
                <a:spcPts val="0"/>
              </a:spcAft>
              <a:buSzPts val="2200"/>
              <a:buFont typeface="Lato"/>
              <a:buNone/>
              <a:defRPr sz="2200" b="1">
                <a:latin typeface="Lato"/>
                <a:ea typeface="Lato"/>
                <a:cs typeface="Lato"/>
                <a:sym typeface="Lato"/>
              </a:defRPr>
            </a:lvl5pPr>
            <a:lvl6pPr lvl="5" algn="l">
              <a:lnSpc>
                <a:spcPct val="100000"/>
              </a:lnSpc>
              <a:spcBef>
                <a:spcPts val="0"/>
              </a:spcBef>
              <a:spcAft>
                <a:spcPts val="0"/>
              </a:spcAft>
              <a:buSzPts val="2200"/>
              <a:buFont typeface="Lato"/>
              <a:buNone/>
              <a:defRPr sz="2200" b="1">
                <a:latin typeface="Lato"/>
                <a:ea typeface="Lato"/>
                <a:cs typeface="Lato"/>
                <a:sym typeface="Lato"/>
              </a:defRPr>
            </a:lvl6pPr>
            <a:lvl7pPr lvl="6" algn="l">
              <a:lnSpc>
                <a:spcPct val="100000"/>
              </a:lnSpc>
              <a:spcBef>
                <a:spcPts val="0"/>
              </a:spcBef>
              <a:spcAft>
                <a:spcPts val="0"/>
              </a:spcAft>
              <a:buSzPts val="2200"/>
              <a:buFont typeface="Lato"/>
              <a:buNone/>
              <a:defRPr sz="2200" b="1">
                <a:latin typeface="Lato"/>
                <a:ea typeface="Lato"/>
                <a:cs typeface="Lato"/>
                <a:sym typeface="Lato"/>
              </a:defRPr>
            </a:lvl7pPr>
            <a:lvl8pPr lvl="7" algn="l">
              <a:lnSpc>
                <a:spcPct val="100000"/>
              </a:lnSpc>
              <a:spcBef>
                <a:spcPts val="0"/>
              </a:spcBef>
              <a:spcAft>
                <a:spcPts val="0"/>
              </a:spcAft>
              <a:buSzPts val="2200"/>
              <a:buFont typeface="Lato"/>
              <a:buNone/>
              <a:defRPr sz="2200" b="1">
                <a:latin typeface="Lato"/>
                <a:ea typeface="Lato"/>
                <a:cs typeface="Lato"/>
                <a:sym typeface="Lato"/>
              </a:defRPr>
            </a:lvl8pPr>
            <a:lvl9pPr lvl="8" algn="l">
              <a:lnSpc>
                <a:spcPct val="100000"/>
              </a:lnSpc>
              <a:spcBef>
                <a:spcPts val="0"/>
              </a:spcBef>
              <a:spcAft>
                <a:spcPts val="0"/>
              </a:spcAft>
              <a:buSzPts val="2200"/>
              <a:buFont typeface="Lato"/>
              <a:buNone/>
              <a:defRPr sz="2200" b="1">
                <a:latin typeface="Lato"/>
                <a:ea typeface="Lato"/>
                <a:cs typeface="Lato"/>
                <a:sym typeface="Lato"/>
              </a:defRPr>
            </a:lvl9pPr>
          </a:lstStyle>
          <a:p>
            <a:endParaRPr/>
          </a:p>
        </p:txBody>
      </p:sp>
      <p:sp>
        <p:nvSpPr>
          <p:cNvPr id="39" name="Google Shape;39;p27"/>
          <p:cNvSpPr txBox="1">
            <a:spLocks noGrp="1"/>
          </p:cNvSpPr>
          <p:nvPr>
            <p:ph type="body" idx="1"/>
          </p:nvPr>
        </p:nvSpPr>
        <p:spPr>
          <a:xfrm>
            <a:off x="611187" y="851438"/>
            <a:ext cx="3781426"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a:ea typeface="Lato"/>
                <a:cs typeface="Lato"/>
                <a:sym typeface="Lato"/>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 name="Google Shape;40;p27"/>
          <p:cNvSpPr txBox="1">
            <a:spLocks noGrp="1"/>
          </p:cNvSpPr>
          <p:nvPr>
            <p:ph type="body" idx="2"/>
          </p:nvPr>
        </p:nvSpPr>
        <p:spPr>
          <a:xfrm>
            <a:off x="4572000" y="850740"/>
            <a:ext cx="3779106"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a:ea typeface="Lato"/>
                <a:cs typeface="Lato"/>
                <a:sym typeface="Lato"/>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41" name="Google Shape;41;p27"/>
          <p:cNvCxnSpPr/>
          <p:nvPr/>
        </p:nvCxnSpPr>
        <p:spPr>
          <a:xfrm>
            <a:off x="611188" y="1114180"/>
            <a:ext cx="3780693" cy="0"/>
          </a:xfrm>
          <a:prstGeom prst="straightConnector1">
            <a:avLst/>
          </a:prstGeom>
          <a:noFill/>
          <a:ln w="9525" cap="flat" cmpd="sng">
            <a:solidFill>
              <a:srgbClr val="212121"/>
            </a:solidFill>
            <a:prstDash val="solid"/>
            <a:round/>
            <a:headEnd type="none" w="sm" len="sm"/>
            <a:tailEnd type="none" w="sm" len="sm"/>
          </a:ln>
        </p:spPr>
      </p:cxnSp>
      <p:cxnSp>
        <p:nvCxnSpPr>
          <p:cNvPr id="42" name="Google Shape;42;p27"/>
          <p:cNvCxnSpPr/>
          <p:nvPr/>
        </p:nvCxnSpPr>
        <p:spPr>
          <a:xfrm>
            <a:off x="4572000" y="1113885"/>
            <a:ext cx="3779106" cy="0"/>
          </a:xfrm>
          <a:prstGeom prst="straightConnector1">
            <a:avLst/>
          </a:prstGeom>
          <a:noFill/>
          <a:ln w="9525" cap="flat" cmpd="sng">
            <a:solidFill>
              <a:srgbClr val="212121"/>
            </a:solidFill>
            <a:prstDash val="solid"/>
            <a:round/>
            <a:headEnd type="none" w="sm" len="sm"/>
            <a:tailEnd type="none" w="sm" len="sm"/>
          </a:ln>
        </p:spPr>
      </p:cxnSp>
      <p:sp>
        <p:nvSpPr>
          <p:cNvPr id="43" name="Google Shape;43;p27"/>
          <p:cNvSpPr txBox="1">
            <a:spLocks noGrp="1"/>
          </p:cNvSpPr>
          <p:nvPr>
            <p:ph type="body" idx="3"/>
          </p:nvPr>
        </p:nvSpPr>
        <p:spPr>
          <a:xfrm>
            <a:off x="611187" y="4767264"/>
            <a:ext cx="5839231" cy="18750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a:ea typeface="Lato"/>
                <a:cs typeface="Lato"/>
                <a:sym typeface="Lat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27"/>
          <p:cNvSpPr txBox="1">
            <a:spLocks noGrp="1"/>
          </p:cNvSpPr>
          <p:nvPr>
            <p:ph type="body" idx="4"/>
          </p:nvPr>
        </p:nvSpPr>
        <p:spPr>
          <a:xfrm>
            <a:off x="611188" y="2809351"/>
            <a:ext cx="3781425"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a:ea typeface="Lato"/>
                <a:cs typeface="Lato"/>
                <a:sym typeface="Lato"/>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7"/>
          <p:cNvSpPr txBox="1">
            <a:spLocks noGrp="1"/>
          </p:cNvSpPr>
          <p:nvPr>
            <p:ph type="body" idx="5"/>
          </p:nvPr>
        </p:nvSpPr>
        <p:spPr>
          <a:xfrm>
            <a:off x="4572000" y="2808653"/>
            <a:ext cx="3779106"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a:ea typeface="Lato"/>
                <a:cs typeface="Lato"/>
                <a:sym typeface="Lato"/>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46" name="Google Shape;46;p27"/>
          <p:cNvCxnSpPr/>
          <p:nvPr/>
        </p:nvCxnSpPr>
        <p:spPr>
          <a:xfrm>
            <a:off x="611187" y="3072093"/>
            <a:ext cx="3781426" cy="0"/>
          </a:xfrm>
          <a:prstGeom prst="straightConnector1">
            <a:avLst/>
          </a:prstGeom>
          <a:noFill/>
          <a:ln w="9525" cap="flat" cmpd="sng">
            <a:solidFill>
              <a:srgbClr val="212121"/>
            </a:solidFill>
            <a:prstDash val="solid"/>
            <a:round/>
            <a:headEnd type="none" w="sm" len="sm"/>
            <a:tailEnd type="none" w="sm" len="sm"/>
          </a:ln>
        </p:spPr>
      </p:cxnSp>
      <p:cxnSp>
        <p:nvCxnSpPr>
          <p:cNvPr id="47" name="Google Shape;47;p27"/>
          <p:cNvCxnSpPr/>
          <p:nvPr/>
        </p:nvCxnSpPr>
        <p:spPr>
          <a:xfrm>
            <a:off x="4572000" y="3071798"/>
            <a:ext cx="3779838" cy="0"/>
          </a:xfrm>
          <a:prstGeom prst="straightConnector1">
            <a:avLst/>
          </a:prstGeom>
          <a:noFill/>
          <a:ln w="9525" cap="flat" cmpd="sng">
            <a:solidFill>
              <a:srgbClr val="212121"/>
            </a:solidFill>
            <a:prstDash val="solid"/>
            <a:round/>
            <a:headEnd type="none" w="sm" len="sm"/>
            <a:tailEnd type="none" w="sm" len="sm"/>
          </a:ln>
        </p:spPr>
      </p:cxnSp>
      <p:sp>
        <p:nvSpPr>
          <p:cNvPr id="48" name="Google Shape;48;p27"/>
          <p:cNvSpPr txBox="1"/>
          <p:nvPr/>
        </p:nvSpPr>
        <p:spPr>
          <a:xfrm>
            <a:off x="7970399" y="4767263"/>
            <a:ext cx="381439" cy="187508"/>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pt-BR" sz="700" b="0" i="0" u="none" strike="noStrike" cap="none">
                <a:solidFill>
                  <a:schemeClr val="dk2"/>
                </a:solidFill>
                <a:latin typeface="Lato Light"/>
                <a:ea typeface="Lato Light"/>
                <a:cs typeface="Lato Light"/>
                <a:sym typeface="Lato Light"/>
              </a:rPr>
              <a:t>‹#›</a:t>
            </a:fld>
            <a:endParaRPr sz="700" b="0" i="0" u="none" strike="noStrike" cap="none">
              <a:solidFill>
                <a:schemeClr val="dk2"/>
              </a:solidFill>
              <a:latin typeface="Lato Light"/>
              <a:ea typeface="Lato Light"/>
              <a:cs typeface="Lato Light"/>
              <a:sym typeface="Lato Light"/>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756">
          <p15:clr>
            <a:srgbClr val="FBAE40"/>
          </p15:clr>
        </p15:guide>
        <p15:guide id="5" orient="horz" pos="237">
          <p15:clr>
            <a:srgbClr val="FBAE40"/>
          </p15:clr>
        </p15:guide>
        <p15:guide id="6" orient="horz" pos="3003">
          <p15:clr>
            <a:srgbClr val="FBAE40"/>
          </p15:clr>
        </p15:guide>
        <p15:guide id="7" pos="385">
          <p15:clr>
            <a:srgbClr val="FBAE40"/>
          </p15:clr>
        </p15:guide>
        <p15:guide id="8" orient="horz" pos="531">
          <p15:clr>
            <a:srgbClr val="FBAE40"/>
          </p15:clr>
        </p15:guide>
        <p15:guide id="9" pos="2767">
          <p15:clr>
            <a:srgbClr val="FBAE40"/>
          </p15:clr>
        </p15:guide>
        <p15:guide id="10" pos="512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eneral Slide">
  <p:cSld name="Gráfico apenas na esquerda">
    <p:spTree>
      <p:nvGrpSpPr>
        <p:cNvPr id="1" name="Shape 49"/>
        <p:cNvGrpSpPr/>
        <p:nvPr/>
      </p:nvGrpSpPr>
      <p:grpSpPr>
        <a:xfrm>
          <a:off x="0" y="0"/>
          <a:ext cx="0" cy="0"/>
          <a:chOff x="0" y="0"/>
          <a:chExt cx="0" cy="0"/>
        </a:xfrm>
      </p:grpSpPr>
      <p:pic>
        <p:nvPicPr>
          <p:cNvPr id="50" name="Google Shape;50;p28" descr="A yellow and black logo&#10;&#10;Description automatically generated"/>
          <p:cNvPicPr preferRelativeResize="0"/>
          <p:nvPr/>
        </p:nvPicPr>
        <p:blipFill rotWithShape="1">
          <a:blip r:embed="rId2">
            <a:alphaModFix/>
          </a:blip>
          <a:srcRect/>
          <a:stretch/>
        </p:blipFill>
        <p:spPr>
          <a:xfrm>
            <a:off x="8351107" y="369150"/>
            <a:ext cx="381438" cy="366372"/>
          </a:xfrm>
          <a:prstGeom prst="rect">
            <a:avLst/>
          </a:prstGeom>
          <a:noFill/>
          <a:ln>
            <a:noFill/>
          </a:ln>
        </p:spPr>
      </p:pic>
      <p:sp>
        <p:nvSpPr>
          <p:cNvPr id="51" name="Google Shape;51;p28"/>
          <p:cNvSpPr txBox="1">
            <a:spLocks noGrp="1"/>
          </p:cNvSpPr>
          <p:nvPr>
            <p:ph type="title"/>
          </p:nvPr>
        </p:nvSpPr>
        <p:spPr>
          <a:xfrm>
            <a:off x="611188" y="376238"/>
            <a:ext cx="7739919" cy="47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200"/>
              <a:buFont typeface="Lato"/>
              <a:buNone/>
              <a:defRPr sz="2200" b="0">
                <a:latin typeface="Fjalla One"/>
                <a:ea typeface="Fjalla One"/>
                <a:cs typeface="Fjalla One"/>
                <a:sym typeface="Fjalla One"/>
              </a:defRPr>
            </a:lvl1pPr>
            <a:lvl2pPr lvl="1" algn="l">
              <a:lnSpc>
                <a:spcPct val="100000"/>
              </a:lnSpc>
              <a:spcBef>
                <a:spcPts val="0"/>
              </a:spcBef>
              <a:spcAft>
                <a:spcPts val="0"/>
              </a:spcAft>
              <a:buSzPts val="2200"/>
              <a:buFont typeface="Lato"/>
              <a:buNone/>
              <a:defRPr sz="2200" b="1">
                <a:latin typeface="Lato"/>
                <a:ea typeface="Lato"/>
                <a:cs typeface="Lato"/>
                <a:sym typeface="Lato"/>
              </a:defRPr>
            </a:lvl2pPr>
            <a:lvl3pPr lvl="2" algn="l">
              <a:lnSpc>
                <a:spcPct val="100000"/>
              </a:lnSpc>
              <a:spcBef>
                <a:spcPts val="0"/>
              </a:spcBef>
              <a:spcAft>
                <a:spcPts val="0"/>
              </a:spcAft>
              <a:buSzPts val="2200"/>
              <a:buFont typeface="Lato"/>
              <a:buNone/>
              <a:defRPr sz="2200" b="1">
                <a:latin typeface="Lato"/>
                <a:ea typeface="Lato"/>
                <a:cs typeface="Lato"/>
                <a:sym typeface="Lato"/>
              </a:defRPr>
            </a:lvl3pPr>
            <a:lvl4pPr lvl="3" algn="l">
              <a:lnSpc>
                <a:spcPct val="100000"/>
              </a:lnSpc>
              <a:spcBef>
                <a:spcPts val="0"/>
              </a:spcBef>
              <a:spcAft>
                <a:spcPts val="0"/>
              </a:spcAft>
              <a:buSzPts val="2200"/>
              <a:buFont typeface="Lato"/>
              <a:buNone/>
              <a:defRPr sz="2200" b="1">
                <a:latin typeface="Lato"/>
                <a:ea typeface="Lato"/>
                <a:cs typeface="Lato"/>
                <a:sym typeface="Lato"/>
              </a:defRPr>
            </a:lvl4pPr>
            <a:lvl5pPr lvl="4" algn="l">
              <a:lnSpc>
                <a:spcPct val="100000"/>
              </a:lnSpc>
              <a:spcBef>
                <a:spcPts val="0"/>
              </a:spcBef>
              <a:spcAft>
                <a:spcPts val="0"/>
              </a:spcAft>
              <a:buSzPts val="2200"/>
              <a:buFont typeface="Lato"/>
              <a:buNone/>
              <a:defRPr sz="2200" b="1">
                <a:latin typeface="Lato"/>
                <a:ea typeface="Lato"/>
                <a:cs typeface="Lato"/>
                <a:sym typeface="Lato"/>
              </a:defRPr>
            </a:lvl5pPr>
            <a:lvl6pPr lvl="5" algn="l">
              <a:lnSpc>
                <a:spcPct val="100000"/>
              </a:lnSpc>
              <a:spcBef>
                <a:spcPts val="0"/>
              </a:spcBef>
              <a:spcAft>
                <a:spcPts val="0"/>
              </a:spcAft>
              <a:buSzPts val="2200"/>
              <a:buFont typeface="Lato"/>
              <a:buNone/>
              <a:defRPr sz="2200" b="1">
                <a:latin typeface="Lato"/>
                <a:ea typeface="Lato"/>
                <a:cs typeface="Lato"/>
                <a:sym typeface="Lato"/>
              </a:defRPr>
            </a:lvl6pPr>
            <a:lvl7pPr lvl="6" algn="l">
              <a:lnSpc>
                <a:spcPct val="100000"/>
              </a:lnSpc>
              <a:spcBef>
                <a:spcPts val="0"/>
              </a:spcBef>
              <a:spcAft>
                <a:spcPts val="0"/>
              </a:spcAft>
              <a:buSzPts val="2200"/>
              <a:buFont typeface="Lato"/>
              <a:buNone/>
              <a:defRPr sz="2200" b="1">
                <a:latin typeface="Lato"/>
                <a:ea typeface="Lato"/>
                <a:cs typeface="Lato"/>
                <a:sym typeface="Lato"/>
              </a:defRPr>
            </a:lvl7pPr>
            <a:lvl8pPr lvl="7" algn="l">
              <a:lnSpc>
                <a:spcPct val="100000"/>
              </a:lnSpc>
              <a:spcBef>
                <a:spcPts val="0"/>
              </a:spcBef>
              <a:spcAft>
                <a:spcPts val="0"/>
              </a:spcAft>
              <a:buSzPts val="2200"/>
              <a:buFont typeface="Lato"/>
              <a:buNone/>
              <a:defRPr sz="2200" b="1">
                <a:latin typeface="Lato"/>
                <a:ea typeface="Lato"/>
                <a:cs typeface="Lato"/>
                <a:sym typeface="Lato"/>
              </a:defRPr>
            </a:lvl8pPr>
            <a:lvl9pPr lvl="8" algn="l">
              <a:lnSpc>
                <a:spcPct val="100000"/>
              </a:lnSpc>
              <a:spcBef>
                <a:spcPts val="0"/>
              </a:spcBef>
              <a:spcAft>
                <a:spcPts val="0"/>
              </a:spcAft>
              <a:buSzPts val="2200"/>
              <a:buFont typeface="Lato"/>
              <a:buNone/>
              <a:defRPr sz="2200" b="1">
                <a:latin typeface="Lato"/>
                <a:ea typeface="Lato"/>
                <a:cs typeface="Lato"/>
                <a:sym typeface="Lato"/>
              </a:defRPr>
            </a:lvl9pPr>
          </a:lstStyle>
          <a:p>
            <a:endParaRPr/>
          </a:p>
        </p:txBody>
      </p:sp>
      <p:sp>
        <p:nvSpPr>
          <p:cNvPr id="52" name="Google Shape;52;p28"/>
          <p:cNvSpPr txBox="1">
            <a:spLocks noGrp="1"/>
          </p:cNvSpPr>
          <p:nvPr>
            <p:ph type="body" idx="1"/>
          </p:nvPr>
        </p:nvSpPr>
        <p:spPr>
          <a:xfrm>
            <a:off x="792163" y="1229105"/>
            <a:ext cx="3600450"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400" b="0" i="0" u="none" strike="noStrike" cap="none">
                <a:solidFill>
                  <a:srgbClr val="212121"/>
                </a:solidFill>
                <a:latin typeface="Lato"/>
                <a:ea typeface="Lato"/>
                <a:cs typeface="Lato"/>
                <a:sym typeface="Lato"/>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53" name="Google Shape;53;p28"/>
          <p:cNvCxnSpPr/>
          <p:nvPr/>
        </p:nvCxnSpPr>
        <p:spPr>
          <a:xfrm>
            <a:off x="792163" y="1492545"/>
            <a:ext cx="3600450" cy="0"/>
          </a:xfrm>
          <a:prstGeom prst="straightConnector1">
            <a:avLst/>
          </a:prstGeom>
          <a:noFill/>
          <a:ln w="9525" cap="flat" cmpd="sng">
            <a:solidFill>
              <a:srgbClr val="212121"/>
            </a:solidFill>
            <a:prstDash val="solid"/>
            <a:round/>
            <a:headEnd type="none" w="sm" len="sm"/>
            <a:tailEnd type="none" w="sm" len="sm"/>
          </a:ln>
        </p:spPr>
      </p:cxnSp>
      <p:sp>
        <p:nvSpPr>
          <p:cNvPr id="54" name="Google Shape;54;p28"/>
          <p:cNvSpPr txBox="1">
            <a:spLocks noGrp="1"/>
          </p:cNvSpPr>
          <p:nvPr>
            <p:ph type="body" idx="2"/>
          </p:nvPr>
        </p:nvSpPr>
        <p:spPr>
          <a:xfrm>
            <a:off x="611187" y="4767264"/>
            <a:ext cx="5839231" cy="187508"/>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a:ea typeface="Lato"/>
                <a:cs typeface="Lato"/>
                <a:sym typeface="Lat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28"/>
          <p:cNvSpPr txBox="1">
            <a:spLocks noGrp="1"/>
          </p:cNvSpPr>
          <p:nvPr>
            <p:ph type="body" idx="3"/>
          </p:nvPr>
        </p:nvSpPr>
        <p:spPr>
          <a:xfrm>
            <a:off x="792162" y="858526"/>
            <a:ext cx="7559675" cy="263145"/>
          </a:xfrm>
          <a:prstGeom prst="rect">
            <a:avLst/>
          </a:prstGeom>
          <a:noFill/>
          <a:ln>
            <a:noFill/>
          </a:ln>
        </p:spPr>
        <p:txBody>
          <a:bodyPr spcFirstLastPara="1" wrap="square" lIns="91400" tIns="91400" rIns="91400" bIns="91400" anchor="ctr" anchorCtr="0">
            <a:noAutofit/>
          </a:bodyPr>
          <a:lstStyle>
            <a:lvl1pPr marL="457200" marR="0" lvl="0" indent="-228600" algn="l" rtl="0">
              <a:lnSpc>
                <a:spcPct val="100000"/>
              </a:lnSpc>
              <a:spcBef>
                <a:spcPts val="0"/>
              </a:spcBef>
              <a:spcAft>
                <a:spcPts val="0"/>
              </a:spcAft>
              <a:buClr>
                <a:srgbClr val="585858"/>
              </a:buClr>
              <a:buSzPts val="2800"/>
              <a:buFont typeface="Arial"/>
              <a:buNone/>
              <a:defRPr sz="1100" b="0" i="0" u="none" strike="noStrike" cap="none">
                <a:solidFill>
                  <a:srgbClr val="212121"/>
                </a:solidFill>
                <a:latin typeface="Lato Light"/>
                <a:ea typeface="Lato Light"/>
                <a:cs typeface="Lato Light"/>
                <a:sym typeface="Lato Light"/>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8"/>
          <p:cNvSpPr txBox="1"/>
          <p:nvPr/>
        </p:nvSpPr>
        <p:spPr>
          <a:xfrm>
            <a:off x="7970399" y="4767263"/>
            <a:ext cx="381439" cy="187508"/>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pt-BR" sz="700" b="0" i="0" u="none" strike="noStrike" cap="none">
                <a:solidFill>
                  <a:schemeClr val="dk2"/>
                </a:solidFill>
                <a:latin typeface="Lato Light"/>
                <a:ea typeface="Lato Light"/>
                <a:cs typeface="Lato Light"/>
                <a:sym typeface="Lato Light"/>
              </a:rPr>
              <a:t>‹#›</a:t>
            </a:fld>
            <a:endParaRPr sz="700" b="0" i="0" u="none" strike="noStrike" cap="none">
              <a:solidFill>
                <a:schemeClr val="dk2"/>
              </a:solidFill>
              <a:latin typeface="Lato Light"/>
              <a:ea typeface="Lato Light"/>
              <a:cs typeface="Lato Light"/>
              <a:sym typeface="Lato Light"/>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5261">
          <p15:clr>
            <a:srgbClr val="FBAE40"/>
          </p15:clr>
        </p15:guide>
        <p15:guide id="3" pos="499">
          <p15:clr>
            <a:srgbClr val="FBAE40"/>
          </p15:clr>
        </p15:guide>
        <p15:guide id="4" orient="horz" pos="1620">
          <p15:clr>
            <a:srgbClr val="FBAE40"/>
          </p15:clr>
        </p15:guide>
        <p15:guide id="5" orient="horz" pos="237">
          <p15:clr>
            <a:srgbClr val="FBAE40"/>
          </p15:clr>
        </p15:guide>
        <p15:guide id="6" orient="horz" pos="3003">
          <p15:clr>
            <a:srgbClr val="FBAE40"/>
          </p15:clr>
        </p15:guide>
        <p15:guide id="7" pos="385">
          <p15:clr>
            <a:srgbClr val="FBAE40"/>
          </p15:clr>
        </p15:guide>
        <p15:guide id="8" orient="horz" pos="940">
          <p15:clr>
            <a:srgbClr val="FBAE40"/>
          </p15:clr>
        </p15:guide>
        <p15:guide id="9" pos="612">
          <p15:clr>
            <a:srgbClr val="FBAE40"/>
          </p15:clr>
        </p15:guide>
        <p15:guide id="10" pos="2767">
          <p15:clr>
            <a:srgbClr val="FBAE40"/>
          </p15:clr>
        </p15:guide>
        <p15:guide id="11" pos="2993">
          <p15:clr>
            <a:srgbClr val="FBAE40"/>
          </p15:clr>
        </p15:guide>
        <p15:guide id="12" pos="5125">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7F9F7"/>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3004146"/>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Fjalla One"/>
                <a:ea typeface="Fjalla One"/>
                <a:cs typeface="Fjalla One"/>
                <a:sym typeface="Fjalla On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5" Type="http://schemas.openxmlformats.org/officeDocument/2006/relationships/image" Target="../media/image40.png"/><Relationship Id="rId10"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hart" Target="../charts/chart9.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www.cmegroup.com/" TargetMode="Externa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chart" Target="../charts/chart7.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
          <p:cNvSpPr txBox="1">
            <a:spLocks noGrp="1"/>
          </p:cNvSpPr>
          <p:nvPr>
            <p:ph type="title"/>
          </p:nvPr>
        </p:nvSpPr>
        <p:spPr>
          <a:xfrm>
            <a:off x="623399" y="2571750"/>
            <a:ext cx="6826479" cy="107876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pt-BR" sz="7200"/>
              <a:t>Live Nomad</a:t>
            </a:r>
            <a:endParaRPr sz="7200"/>
          </a:p>
        </p:txBody>
      </p:sp>
      <p:sp>
        <p:nvSpPr>
          <p:cNvPr id="62" name="Google Shape;62;p1"/>
          <p:cNvSpPr txBox="1">
            <a:spLocks noGrp="1"/>
          </p:cNvSpPr>
          <p:nvPr>
            <p:ph type="body" idx="1"/>
          </p:nvPr>
        </p:nvSpPr>
        <p:spPr>
          <a:xfrm>
            <a:off x="623399" y="3650512"/>
            <a:ext cx="6826479" cy="263145"/>
          </a:xfrm>
          <a:prstGeom prst="rect">
            <a:avLst/>
          </a:prstGeom>
          <a:noFill/>
          <a:ln>
            <a:noFill/>
          </a:ln>
        </p:spPr>
        <p:txBody>
          <a:bodyPr spcFirstLastPara="1" wrap="square" lIns="91400" tIns="91400" rIns="91400" bIns="91400" anchor="ctr" anchorCtr="0">
            <a:noAutofit/>
          </a:bodyPr>
          <a:lstStyle/>
          <a:p>
            <a:pPr marL="0" lvl="0" indent="0" algn="l" rtl="0">
              <a:lnSpc>
                <a:spcPct val="100000"/>
              </a:lnSpc>
              <a:spcBef>
                <a:spcPts val="0"/>
              </a:spcBef>
              <a:spcAft>
                <a:spcPts val="0"/>
              </a:spcAft>
              <a:buClr>
                <a:srgbClr val="585858"/>
              </a:buClr>
              <a:buSzPts val="2800"/>
              <a:buFont typeface="Arial"/>
              <a:buNone/>
            </a:pPr>
            <a:r>
              <a:rPr lang="pt-BR" sz="1800" b="0" i="0" u="none" strike="noStrike" cap="none">
                <a:solidFill>
                  <a:schemeClr val="lt1"/>
                </a:solidFill>
                <a:latin typeface="Lato Light"/>
                <a:ea typeface="Lato Light"/>
                <a:cs typeface="Lato Light"/>
                <a:sym typeface="Lato Light"/>
              </a:rPr>
              <a:t>Análise semanal do mercado global</a:t>
            </a:r>
            <a:endParaRPr/>
          </a:p>
        </p:txBody>
      </p:sp>
      <p:sp>
        <p:nvSpPr>
          <p:cNvPr id="63" name="Google Shape;63;p1"/>
          <p:cNvSpPr txBox="1"/>
          <p:nvPr/>
        </p:nvSpPr>
        <p:spPr>
          <a:xfrm>
            <a:off x="623399" y="3971257"/>
            <a:ext cx="2731801"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pt-BR" sz="1200" b="0" i="0" u="none" strike="noStrike" cap="none">
                <a:solidFill>
                  <a:schemeClr val="lt1"/>
                </a:solidFill>
                <a:latin typeface="Lato Light"/>
                <a:ea typeface="Lato Light"/>
                <a:cs typeface="Lato Light"/>
                <a:sym typeface="Lato Light"/>
              </a:rPr>
              <a:t>15 de janeiro</a:t>
            </a:r>
            <a:endParaRPr sz="1400" b="0" i="0" u="none" strike="noStrike" cap="none">
              <a:solidFill>
                <a:srgbClr val="000000"/>
              </a:solidFill>
              <a:latin typeface="Arial"/>
              <a:ea typeface="Arial"/>
              <a:cs typeface="Arial"/>
              <a:sym typeface="Arial"/>
            </a:endParaRPr>
          </a:p>
        </p:txBody>
      </p:sp>
      <p:pic>
        <p:nvPicPr>
          <p:cNvPr id="64" name="Google Shape;64;p1"/>
          <p:cNvPicPr preferRelativeResize="0"/>
          <p:nvPr/>
        </p:nvPicPr>
        <p:blipFill rotWithShape="1">
          <a:blip r:embed="rId3">
            <a:alphaModFix/>
          </a:blip>
          <a:srcRect/>
          <a:stretch/>
        </p:blipFill>
        <p:spPr>
          <a:xfrm>
            <a:off x="-66334" y="1"/>
            <a:ext cx="9210333" cy="5143500"/>
          </a:xfrm>
          <a:prstGeom prst="rect">
            <a:avLst/>
          </a:prstGeom>
          <a:noFill/>
          <a:ln>
            <a:noFill/>
          </a:ln>
        </p:spPr>
      </p:pic>
      <p:sp>
        <p:nvSpPr>
          <p:cNvPr id="65" name="Google Shape;65;p1"/>
          <p:cNvSpPr txBox="1"/>
          <p:nvPr/>
        </p:nvSpPr>
        <p:spPr>
          <a:xfrm>
            <a:off x="738748" y="3908613"/>
            <a:ext cx="261645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rgbClr val="F7F9F7"/>
                </a:solidFill>
                <a:latin typeface="Lato"/>
                <a:ea typeface="Lato"/>
                <a:cs typeface="Lato"/>
                <a:sym typeface="Lato"/>
              </a:rPr>
              <a:t>19 de Fevereiro</a:t>
            </a:r>
            <a:endParaRPr sz="1800" b="0" i="0" u="none" strike="noStrike" cap="non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a:t>TEMPORADA DE RESULTADOS | AGENDA</a:t>
            </a:r>
            <a:endParaRPr sz="2000"/>
          </a:p>
        </p:txBody>
      </p:sp>
      <p:graphicFrame>
        <p:nvGraphicFramePr>
          <p:cNvPr id="186" name="Google Shape;186;p8"/>
          <p:cNvGraphicFramePr/>
          <p:nvPr/>
        </p:nvGraphicFramePr>
        <p:xfrm>
          <a:off x="791357" y="1492250"/>
          <a:ext cx="7559750" cy="2954007"/>
        </p:xfrm>
        <a:graphic>
          <a:graphicData uri="http://schemas.openxmlformats.org/drawingml/2006/table">
            <a:tbl>
              <a:tblPr bandCol="1">
                <a:noFill/>
                <a:tableStyleId>{BE960F07-1E05-400C-892A-FAF6FD9534F2}</a:tableStyleId>
              </a:tblPr>
              <a:tblGrid>
                <a:gridCol w="755975">
                  <a:extLst>
                    <a:ext uri="{9D8B030D-6E8A-4147-A177-3AD203B41FA5}">
                      <a16:colId xmlns:a16="http://schemas.microsoft.com/office/drawing/2014/main" val="20000"/>
                    </a:ext>
                  </a:extLst>
                </a:gridCol>
                <a:gridCol w="755975">
                  <a:extLst>
                    <a:ext uri="{9D8B030D-6E8A-4147-A177-3AD203B41FA5}">
                      <a16:colId xmlns:a16="http://schemas.microsoft.com/office/drawing/2014/main" val="20001"/>
                    </a:ext>
                  </a:extLst>
                </a:gridCol>
                <a:gridCol w="755975">
                  <a:extLst>
                    <a:ext uri="{9D8B030D-6E8A-4147-A177-3AD203B41FA5}">
                      <a16:colId xmlns:a16="http://schemas.microsoft.com/office/drawing/2014/main" val="20002"/>
                    </a:ext>
                  </a:extLst>
                </a:gridCol>
                <a:gridCol w="755975">
                  <a:extLst>
                    <a:ext uri="{9D8B030D-6E8A-4147-A177-3AD203B41FA5}">
                      <a16:colId xmlns:a16="http://schemas.microsoft.com/office/drawing/2014/main" val="20003"/>
                    </a:ext>
                  </a:extLst>
                </a:gridCol>
                <a:gridCol w="755975">
                  <a:extLst>
                    <a:ext uri="{9D8B030D-6E8A-4147-A177-3AD203B41FA5}">
                      <a16:colId xmlns:a16="http://schemas.microsoft.com/office/drawing/2014/main" val="20004"/>
                    </a:ext>
                  </a:extLst>
                </a:gridCol>
                <a:gridCol w="755975">
                  <a:extLst>
                    <a:ext uri="{9D8B030D-6E8A-4147-A177-3AD203B41FA5}">
                      <a16:colId xmlns:a16="http://schemas.microsoft.com/office/drawing/2014/main" val="20005"/>
                    </a:ext>
                  </a:extLst>
                </a:gridCol>
                <a:gridCol w="755975">
                  <a:extLst>
                    <a:ext uri="{9D8B030D-6E8A-4147-A177-3AD203B41FA5}">
                      <a16:colId xmlns:a16="http://schemas.microsoft.com/office/drawing/2014/main" val="20006"/>
                    </a:ext>
                  </a:extLst>
                </a:gridCol>
                <a:gridCol w="755975">
                  <a:extLst>
                    <a:ext uri="{9D8B030D-6E8A-4147-A177-3AD203B41FA5}">
                      <a16:colId xmlns:a16="http://schemas.microsoft.com/office/drawing/2014/main" val="20007"/>
                    </a:ext>
                  </a:extLst>
                </a:gridCol>
                <a:gridCol w="755975">
                  <a:extLst>
                    <a:ext uri="{9D8B030D-6E8A-4147-A177-3AD203B41FA5}">
                      <a16:colId xmlns:a16="http://schemas.microsoft.com/office/drawing/2014/main" val="20008"/>
                    </a:ext>
                  </a:extLst>
                </a:gridCol>
                <a:gridCol w="755975">
                  <a:extLst>
                    <a:ext uri="{9D8B030D-6E8A-4147-A177-3AD203B41FA5}">
                      <a16:colId xmlns:a16="http://schemas.microsoft.com/office/drawing/2014/main" val="20009"/>
                    </a:ext>
                  </a:extLst>
                </a:gridCol>
              </a:tblGrid>
              <a:tr h="300264">
                <a:tc gridSpan="2">
                  <a:txBody>
                    <a:bodyPr/>
                    <a:lstStyle/>
                    <a:p>
                      <a:pPr marL="0" marR="0" lvl="0" indent="0" algn="ctr" rtl="0">
                        <a:lnSpc>
                          <a:spcPct val="100000"/>
                        </a:lnSpc>
                        <a:spcBef>
                          <a:spcPts val="0"/>
                        </a:spcBef>
                        <a:spcAft>
                          <a:spcPts val="0"/>
                        </a:spcAft>
                        <a:buClr>
                          <a:srgbClr val="000000"/>
                        </a:buClr>
                        <a:buSzPts val="1400"/>
                        <a:buFont typeface="Arial"/>
                        <a:buNone/>
                      </a:pPr>
                      <a:r>
                        <a:rPr lang="pt-BR" sz="1100" u="none" strike="noStrike" cap="none" dirty="0">
                          <a:latin typeface="Lato"/>
                          <a:ea typeface="Lato"/>
                          <a:cs typeface="Lato"/>
                          <a:sym typeface="Lato"/>
                        </a:rPr>
                        <a:t>Segunda-feira</a:t>
                      </a:r>
                      <a:endParaRPr sz="11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hMerge="1">
                  <a:txBody>
                    <a:bodyPr/>
                    <a:lstStyle/>
                    <a:p>
                      <a:endParaRPr lang="pt-BR"/>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pt-BR" sz="1100" u="none" strike="noStrike" cap="none" dirty="0">
                          <a:latin typeface="Lato"/>
                          <a:ea typeface="Lato"/>
                          <a:cs typeface="Lato"/>
                          <a:sym typeface="Lato"/>
                        </a:rPr>
                        <a:t>Terça-feira</a:t>
                      </a:r>
                      <a:endParaRPr sz="11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hMerge="1">
                  <a:txBody>
                    <a:bodyPr/>
                    <a:lstStyle/>
                    <a:p>
                      <a:endParaRPr lang="pt-BR"/>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pt-BR" sz="1100" u="none" strike="noStrike" cap="none" dirty="0">
                          <a:latin typeface="Lato"/>
                          <a:ea typeface="Lato"/>
                          <a:cs typeface="Lato"/>
                          <a:sym typeface="Lato"/>
                        </a:rPr>
                        <a:t>Quarta-feira</a:t>
                      </a:r>
                      <a:endParaRPr sz="11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hMerge="1">
                  <a:txBody>
                    <a:bodyPr/>
                    <a:lstStyle/>
                    <a:p>
                      <a:endParaRPr lang="pt-BR"/>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pt-BR" sz="1100" u="none" strike="noStrike" cap="none" dirty="0">
                          <a:latin typeface="Lato"/>
                          <a:ea typeface="Lato"/>
                          <a:cs typeface="Lato"/>
                          <a:sym typeface="Lato"/>
                        </a:rPr>
                        <a:t>Quinta-feira</a:t>
                      </a:r>
                      <a:endParaRPr sz="11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hMerge="1">
                  <a:txBody>
                    <a:bodyPr/>
                    <a:lstStyle/>
                    <a:p>
                      <a:endParaRPr lang="pt-BR"/>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r>
                        <a:rPr lang="pt-BR" sz="1100" u="none" strike="noStrike" cap="none" dirty="0">
                          <a:latin typeface="Lato"/>
                          <a:ea typeface="Lato"/>
                          <a:cs typeface="Lato"/>
                          <a:sym typeface="Lato"/>
                        </a:rPr>
                        <a:t>Sexta-feira</a:t>
                      </a:r>
                      <a:endParaRPr sz="11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hMerge="1">
                  <a:txBody>
                    <a:bodyPr/>
                    <a:lstStyle/>
                    <a:p>
                      <a:endParaRPr lang="pt-BR"/>
                    </a:p>
                  </a:txBody>
                  <a:tcPr/>
                </a:tc>
                <a:extLst>
                  <a:ext uri="{0D108BD9-81ED-4DB2-BD59-A6C34878D82A}">
                    <a16:rowId xmlns:a16="http://schemas.microsoft.com/office/drawing/2014/main" val="10000"/>
                  </a:ext>
                </a:extLst>
              </a:tr>
              <a:tr h="143971">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dirty="0"/>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300" u="none" strike="noStrike" cap="none" dirty="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C000"/>
                    </a:solidFill>
                  </a:tcPr>
                </a:tc>
                <a:extLst>
                  <a:ext uri="{0D108BD9-81ED-4DB2-BD59-A6C34878D82A}">
                    <a16:rowId xmlns:a16="http://schemas.microsoft.com/office/drawing/2014/main" val="10001"/>
                  </a:ext>
                </a:extLst>
              </a:tr>
              <a:tr h="50221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221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0221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221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00932">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D8E6DC"/>
                        </a:solidFill>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D8E6DC"/>
                        </a:solidFil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187" name="Google Shape;187;p8" descr="Uma imagem com preto, escuridão&#10;&#10;Descrição gerada automaticamente"/>
          <p:cNvPicPr preferRelativeResize="0"/>
          <p:nvPr/>
        </p:nvPicPr>
        <p:blipFill rotWithShape="1">
          <a:blip r:embed="rId3">
            <a:alphaModFix/>
          </a:blip>
          <a:srcRect/>
          <a:stretch/>
        </p:blipFill>
        <p:spPr>
          <a:xfrm>
            <a:off x="1102216" y="1725140"/>
            <a:ext cx="176575" cy="180000"/>
          </a:xfrm>
          <a:prstGeom prst="rect">
            <a:avLst/>
          </a:prstGeom>
          <a:noFill/>
          <a:ln>
            <a:noFill/>
          </a:ln>
        </p:spPr>
      </p:pic>
      <p:pic>
        <p:nvPicPr>
          <p:cNvPr id="188" name="Google Shape;188;p8" descr="Uma imagem com preto, escuridão&#10;&#10;Descrição gerada automaticamente"/>
          <p:cNvPicPr preferRelativeResize="0"/>
          <p:nvPr/>
        </p:nvPicPr>
        <p:blipFill rotWithShape="1">
          <a:blip r:embed="rId4">
            <a:alphaModFix/>
          </a:blip>
          <a:srcRect/>
          <a:stretch/>
        </p:blipFill>
        <p:spPr>
          <a:xfrm>
            <a:off x="1893123" y="1728115"/>
            <a:ext cx="123832" cy="180000"/>
          </a:xfrm>
          <a:prstGeom prst="rect">
            <a:avLst/>
          </a:prstGeom>
          <a:noFill/>
          <a:ln>
            <a:noFill/>
          </a:ln>
        </p:spPr>
      </p:pic>
      <p:pic>
        <p:nvPicPr>
          <p:cNvPr id="189" name="Google Shape;189;p8" descr="Uma imagem com preto, escuridão&#10;&#10;Descrição gerada automaticamente"/>
          <p:cNvPicPr preferRelativeResize="0"/>
          <p:nvPr/>
        </p:nvPicPr>
        <p:blipFill rotWithShape="1">
          <a:blip r:embed="rId3">
            <a:alphaModFix/>
          </a:blip>
          <a:srcRect/>
          <a:stretch/>
        </p:blipFill>
        <p:spPr>
          <a:xfrm>
            <a:off x="2608842" y="1712572"/>
            <a:ext cx="176575" cy="180000"/>
          </a:xfrm>
          <a:prstGeom prst="rect">
            <a:avLst/>
          </a:prstGeom>
          <a:noFill/>
          <a:ln>
            <a:noFill/>
          </a:ln>
        </p:spPr>
      </p:pic>
      <p:pic>
        <p:nvPicPr>
          <p:cNvPr id="190" name="Google Shape;190;p8" descr="Uma imagem com preto, escuridão&#10;&#10;Descrição gerada automaticamente"/>
          <p:cNvPicPr preferRelativeResize="0"/>
          <p:nvPr/>
        </p:nvPicPr>
        <p:blipFill rotWithShape="1">
          <a:blip r:embed="rId3">
            <a:alphaModFix/>
          </a:blip>
          <a:srcRect/>
          <a:stretch/>
        </p:blipFill>
        <p:spPr>
          <a:xfrm>
            <a:off x="4101776" y="1731183"/>
            <a:ext cx="176575" cy="180000"/>
          </a:xfrm>
          <a:prstGeom prst="rect">
            <a:avLst/>
          </a:prstGeom>
          <a:noFill/>
          <a:ln>
            <a:noFill/>
          </a:ln>
        </p:spPr>
      </p:pic>
      <p:pic>
        <p:nvPicPr>
          <p:cNvPr id="191" name="Google Shape;191;p8" descr="Uma imagem com preto, escuridão&#10;&#10;Descrição gerada automaticamente"/>
          <p:cNvPicPr preferRelativeResize="0"/>
          <p:nvPr/>
        </p:nvPicPr>
        <p:blipFill rotWithShape="1">
          <a:blip r:embed="rId3">
            <a:alphaModFix/>
          </a:blip>
          <a:srcRect/>
          <a:stretch/>
        </p:blipFill>
        <p:spPr>
          <a:xfrm>
            <a:off x="5608402" y="1725140"/>
            <a:ext cx="176575" cy="180000"/>
          </a:xfrm>
          <a:prstGeom prst="rect">
            <a:avLst/>
          </a:prstGeom>
          <a:noFill/>
          <a:ln>
            <a:noFill/>
          </a:ln>
        </p:spPr>
      </p:pic>
      <p:pic>
        <p:nvPicPr>
          <p:cNvPr id="192" name="Google Shape;192;p8" descr="Uma imagem com preto, escuridão&#10;&#10;Descrição gerada automaticamente"/>
          <p:cNvPicPr preferRelativeResize="0"/>
          <p:nvPr/>
        </p:nvPicPr>
        <p:blipFill rotWithShape="1">
          <a:blip r:embed="rId3">
            <a:alphaModFix/>
          </a:blip>
          <a:srcRect/>
          <a:stretch/>
        </p:blipFill>
        <p:spPr>
          <a:xfrm>
            <a:off x="7136331" y="1725139"/>
            <a:ext cx="176575" cy="180000"/>
          </a:xfrm>
          <a:prstGeom prst="rect">
            <a:avLst/>
          </a:prstGeom>
          <a:noFill/>
          <a:ln>
            <a:noFill/>
          </a:ln>
        </p:spPr>
      </p:pic>
      <p:pic>
        <p:nvPicPr>
          <p:cNvPr id="193" name="Google Shape;193;p8" descr="Uma imagem com preto, escuridão&#10;&#10;Descrição gerada automaticamente"/>
          <p:cNvPicPr preferRelativeResize="0"/>
          <p:nvPr/>
        </p:nvPicPr>
        <p:blipFill rotWithShape="1">
          <a:blip r:embed="rId4">
            <a:alphaModFix/>
          </a:blip>
          <a:srcRect/>
          <a:stretch/>
        </p:blipFill>
        <p:spPr>
          <a:xfrm>
            <a:off x="3376771" y="1734073"/>
            <a:ext cx="123832" cy="180000"/>
          </a:xfrm>
          <a:prstGeom prst="rect">
            <a:avLst/>
          </a:prstGeom>
          <a:noFill/>
          <a:ln>
            <a:noFill/>
          </a:ln>
        </p:spPr>
      </p:pic>
      <p:pic>
        <p:nvPicPr>
          <p:cNvPr id="194" name="Google Shape;194;p8" descr="Uma imagem com preto, escuridão&#10;&#10;Descrição gerada automaticamente"/>
          <p:cNvPicPr preferRelativeResize="0"/>
          <p:nvPr/>
        </p:nvPicPr>
        <p:blipFill rotWithShape="1">
          <a:blip r:embed="rId4">
            <a:alphaModFix/>
          </a:blip>
          <a:srcRect/>
          <a:stretch/>
        </p:blipFill>
        <p:spPr>
          <a:xfrm>
            <a:off x="4879524" y="1735561"/>
            <a:ext cx="123832" cy="180000"/>
          </a:xfrm>
          <a:prstGeom prst="rect">
            <a:avLst/>
          </a:prstGeom>
          <a:noFill/>
          <a:ln>
            <a:noFill/>
          </a:ln>
        </p:spPr>
      </p:pic>
      <p:pic>
        <p:nvPicPr>
          <p:cNvPr id="195" name="Google Shape;195;p8" descr="Uma imagem com preto, escuridão&#10;&#10;Descrição gerada automaticamente"/>
          <p:cNvPicPr preferRelativeResize="0"/>
          <p:nvPr/>
        </p:nvPicPr>
        <p:blipFill rotWithShape="1">
          <a:blip r:embed="rId4">
            <a:alphaModFix/>
          </a:blip>
          <a:srcRect/>
          <a:stretch/>
        </p:blipFill>
        <p:spPr>
          <a:xfrm>
            <a:off x="6390023" y="1715547"/>
            <a:ext cx="123832" cy="180000"/>
          </a:xfrm>
          <a:prstGeom prst="rect">
            <a:avLst/>
          </a:prstGeom>
          <a:noFill/>
          <a:ln>
            <a:noFill/>
          </a:ln>
        </p:spPr>
      </p:pic>
      <p:pic>
        <p:nvPicPr>
          <p:cNvPr id="196" name="Google Shape;196;p8" descr="Uma imagem com preto, escuridão&#10;&#10;Descrição gerada automaticamente"/>
          <p:cNvPicPr preferRelativeResize="0"/>
          <p:nvPr/>
        </p:nvPicPr>
        <p:blipFill rotWithShape="1">
          <a:blip r:embed="rId4">
            <a:alphaModFix/>
          </a:blip>
          <a:srcRect/>
          <a:stretch/>
        </p:blipFill>
        <p:spPr>
          <a:xfrm>
            <a:off x="7912983" y="1712572"/>
            <a:ext cx="123832" cy="180000"/>
          </a:xfrm>
          <a:prstGeom prst="rect">
            <a:avLst/>
          </a:prstGeom>
          <a:noFill/>
          <a:ln>
            <a:noFill/>
          </a:ln>
        </p:spPr>
      </p:pic>
      <p:pic>
        <p:nvPicPr>
          <p:cNvPr id="198" name="Google Shape;198;p8" descr="BHP Group logo (transparent PNG)"/>
          <p:cNvPicPr preferRelativeResize="0"/>
          <p:nvPr/>
        </p:nvPicPr>
        <p:blipFill rotWithShape="1">
          <a:blip r:embed="rId5">
            <a:alphaModFix/>
          </a:blip>
          <a:srcRect/>
          <a:stretch/>
        </p:blipFill>
        <p:spPr>
          <a:xfrm>
            <a:off x="1748538" y="2436054"/>
            <a:ext cx="347168" cy="136462"/>
          </a:xfrm>
          <a:prstGeom prst="rect">
            <a:avLst/>
          </a:prstGeom>
          <a:noFill/>
          <a:ln>
            <a:noFill/>
          </a:ln>
        </p:spPr>
      </p:pic>
      <p:pic>
        <p:nvPicPr>
          <p:cNvPr id="199" name="Google Shape;199;p8" descr="Walmart logo large (transparent PNG)"/>
          <p:cNvPicPr preferRelativeResize="0"/>
          <p:nvPr/>
        </p:nvPicPr>
        <p:blipFill rotWithShape="1">
          <a:blip r:embed="rId6">
            <a:alphaModFix/>
          </a:blip>
          <a:srcRect/>
          <a:stretch/>
        </p:blipFill>
        <p:spPr>
          <a:xfrm>
            <a:off x="2348046" y="2410368"/>
            <a:ext cx="675256" cy="189379"/>
          </a:xfrm>
          <a:prstGeom prst="rect">
            <a:avLst/>
          </a:prstGeom>
          <a:noFill/>
          <a:ln>
            <a:noFill/>
          </a:ln>
        </p:spPr>
      </p:pic>
      <p:pic>
        <p:nvPicPr>
          <p:cNvPr id="200" name="Google Shape;200;p8" descr="Home Depot logo (transparent PNG)"/>
          <p:cNvPicPr preferRelativeResize="0"/>
          <p:nvPr/>
        </p:nvPicPr>
        <p:blipFill rotWithShape="1">
          <a:blip r:embed="rId7">
            <a:alphaModFix/>
          </a:blip>
          <a:srcRect/>
          <a:stretch/>
        </p:blipFill>
        <p:spPr>
          <a:xfrm>
            <a:off x="2508281" y="3202404"/>
            <a:ext cx="301975" cy="311055"/>
          </a:xfrm>
          <a:prstGeom prst="rect">
            <a:avLst/>
          </a:prstGeom>
          <a:noFill/>
          <a:ln>
            <a:noFill/>
          </a:ln>
        </p:spPr>
      </p:pic>
      <p:pic>
        <p:nvPicPr>
          <p:cNvPr id="201" name="Google Shape;201;p8" descr="Palo Alto Networks&#10; logo large (transparent PNG)"/>
          <p:cNvPicPr preferRelativeResize="0"/>
          <p:nvPr/>
        </p:nvPicPr>
        <p:blipFill rotWithShape="1">
          <a:blip r:embed="rId8">
            <a:alphaModFix/>
          </a:blip>
          <a:srcRect/>
          <a:stretch/>
        </p:blipFill>
        <p:spPr>
          <a:xfrm>
            <a:off x="3082840" y="2415494"/>
            <a:ext cx="728943" cy="178819"/>
          </a:xfrm>
          <a:prstGeom prst="rect">
            <a:avLst/>
          </a:prstGeom>
          <a:noFill/>
          <a:ln>
            <a:noFill/>
          </a:ln>
        </p:spPr>
      </p:pic>
      <p:pic>
        <p:nvPicPr>
          <p:cNvPr id="202" name="Google Shape;202;p8" descr="Medtronic logo large (transparent PNG)"/>
          <p:cNvPicPr preferRelativeResize="0"/>
          <p:nvPr/>
        </p:nvPicPr>
        <p:blipFill rotWithShape="1">
          <a:blip r:embed="rId9">
            <a:alphaModFix/>
          </a:blip>
          <a:srcRect/>
          <a:stretch/>
        </p:blipFill>
        <p:spPr>
          <a:xfrm>
            <a:off x="2418191" y="3976362"/>
            <a:ext cx="537291" cy="149218"/>
          </a:xfrm>
          <a:prstGeom prst="rect">
            <a:avLst/>
          </a:prstGeom>
          <a:noFill/>
          <a:ln>
            <a:noFill/>
          </a:ln>
        </p:spPr>
      </p:pic>
      <p:pic>
        <p:nvPicPr>
          <p:cNvPr id="203" name="Google Shape;203;p8" descr="NVIDIA logo (transparent PNG)"/>
          <p:cNvPicPr preferRelativeResize="0"/>
          <p:nvPr/>
        </p:nvPicPr>
        <p:blipFill rotWithShape="1">
          <a:blip r:embed="rId10">
            <a:alphaModFix/>
          </a:blip>
          <a:srcRect/>
          <a:stretch/>
        </p:blipFill>
        <p:spPr>
          <a:xfrm>
            <a:off x="4742656" y="2370717"/>
            <a:ext cx="397568" cy="271063"/>
          </a:xfrm>
          <a:prstGeom prst="rect">
            <a:avLst/>
          </a:prstGeom>
          <a:noFill/>
          <a:ln>
            <a:noFill/>
          </a:ln>
        </p:spPr>
      </p:pic>
      <p:pic>
        <p:nvPicPr>
          <p:cNvPr id="204" name="Google Shape;204;p8" descr="HSBC logo large (transparent PNG)"/>
          <p:cNvPicPr preferRelativeResize="0"/>
          <p:nvPr/>
        </p:nvPicPr>
        <p:blipFill rotWithShape="1">
          <a:blip r:embed="rId11">
            <a:alphaModFix/>
          </a:blip>
          <a:srcRect/>
          <a:stretch/>
        </p:blipFill>
        <p:spPr>
          <a:xfrm>
            <a:off x="3894363" y="2400147"/>
            <a:ext cx="619706" cy="210433"/>
          </a:xfrm>
          <a:prstGeom prst="rect">
            <a:avLst/>
          </a:prstGeom>
          <a:noFill/>
          <a:ln>
            <a:noFill/>
          </a:ln>
        </p:spPr>
      </p:pic>
      <p:pic>
        <p:nvPicPr>
          <p:cNvPr id="205" name="Google Shape;205;p8" descr="Rio Tinto logo large (transparent PNG)"/>
          <p:cNvPicPr preferRelativeResize="0"/>
          <p:nvPr/>
        </p:nvPicPr>
        <p:blipFill rotWithShape="1">
          <a:blip r:embed="rId12">
            <a:alphaModFix/>
          </a:blip>
          <a:srcRect/>
          <a:stretch/>
        </p:blipFill>
        <p:spPr>
          <a:xfrm>
            <a:off x="3898622" y="3288718"/>
            <a:ext cx="611188" cy="133236"/>
          </a:xfrm>
          <a:prstGeom prst="rect">
            <a:avLst/>
          </a:prstGeom>
          <a:noFill/>
          <a:ln>
            <a:noFill/>
          </a:ln>
        </p:spPr>
      </p:pic>
      <p:pic>
        <p:nvPicPr>
          <p:cNvPr id="206" name="Google Shape;206;p8" descr="Nestlé logo large (transparent PNG)"/>
          <p:cNvPicPr preferRelativeResize="0"/>
          <p:nvPr/>
        </p:nvPicPr>
        <p:blipFill rotWithShape="1">
          <a:blip r:embed="rId13">
            <a:alphaModFix/>
          </a:blip>
          <a:srcRect/>
          <a:stretch/>
        </p:blipFill>
        <p:spPr>
          <a:xfrm>
            <a:off x="5595064" y="2362846"/>
            <a:ext cx="270114" cy="287280"/>
          </a:xfrm>
          <a:prstGeom prst="rect">
            <a:avLst/>
          </a:prstGeom>
          <a:noFill/>
          <a:ln>
            <a:noFill/>
          </a:ln>
        </p:spPr>
      </p:pic>
      <p:pic>
        <p:nvPicPr>
          <p:cNvPr id="207" name="Google Shape;207;p8" descr="Intuit logo large (transparent PNG)"/>
          <p:cNvPicPr preferRelativeResize="0"/>
          <p:nvPr/>
        </p:nvPicPr>
        <p:blipFill rotWithShape="1">
          <a:blip r:embed="rId14">
            <a:alphaModFix/>
          </a:blip>
          <a:srcRect/>
          <a:stretch/>
        </p:blipFill>
        <p:spPr>
          <a:xfrm>
            <a:off x="6171167" y="2439891"/>
            <a:ext cx="619706" cy="128555"/>
          </a:xfrm>
          <a:prstGeom prst="rect">
            <a:avLst/>
          </a:prstGeom>
          <a:noFill/>
          <a:ln>
            <a:noFill/>
          </a:ln>
        </p:spPr>
      </p:pic>
      <p:pic>
        <p:nvPicPr>
          <p:cNvPr id="208" name="Google Shape;208;p8" descr="Deutsche Telekom logo (transparent PNG)"/>
          <p:cNvPicPr preferRelativeResize="0"/>
          <p:nvPr/>
        </p:nvPicPr>
        <p:blipFill rotWithShape="1">
          <a:blip r:embed="rId15">
            <a:alphaModFix/>
          </a:blip>
          <a:srcRect/>
          <a:stretch/>
        </p:blipFill>
        <p:spPr>
          <a:xfrm>
            <a:off x="7119011" y="2372922"/>
            <a:ext cx="241461" cy="266523"/>
          </a:xfrm>
          <a:prstGeom prst="rect">
            <a:avLst/>
          </a:prstGeom>
          <a:noFill/>
          <a:ln>
            <a:noFill/>
          </a:ln>
        </p:spPr>
      </p:pic>
      <p:pic>
        <p:nvPicPr>
          <p:cNvPr id="209" name="Google Shape;209;p8"/>
          <p:cNvPicPr preferRelativeResize="0"/>
          <p:nvPr/>
        </p:nvPicPr>
        <p:blipFill rotWithShape="1">
          <a:blip r:embed="rId16">
            <a:alphaModFix/>
          </a:blip>
          <a:srcRect/>
          <a:stretch/>
        </p:blipFill>
        <p:spPr>
          <a:xfrm>
            <a:off x="6878343" y="3259637"/>
            <a:ext cx="722796" cy="193147"/>
          </a:xfrm>
          <a:prstGeom prst="rect">
            <a:avLst/>
          </a:prstGeom>
          <a:noFill/>
          <a:ln>
            <a:noFill/>
          </a:ln>
        </p:spPr>
      </p:pic>
      <p:pic>
        <p:nvPicPr>
          <p:cNvPr id="210" name="Google Shape;210;p8"/>
          <p:cNvPicPr preferRelativeResize="0"/>
          <p:nvPr/>
        </p:nvPicPr>
        <p:blipFill>
          <a:blip r:embed="rId17">
            <a:alphaModFix/>
          </a:blip>
          <a:stretch>
            <a:fillRect/>
          </a:stretch>
        </p:blipFill>
        <p:spPr>
          <a:xfrm>
            <a:off x="6035100" y="3085102"/>
            <a:ext cx="804864" cy="552711"/>
          </a:xfrm>
          <a:prstGeom prst="rect">
            <a:avLst/>
          </a:prstGeom>
          <a:noFill/>
          <a:ln>
            <a:noFill/>
          </a:ln>
        </p:spPr>
      </p:pic>
      <p:sp>
        <p:nvSpPr>
          <p:cNvPr id="2" name="Google Shape;117;p4">
            <a:extLst>
              <a:ext uri="{FF2B5EF4-FFF2-40B4-BE49-F238E27FC236}">
                <a16:creationId xmlns:a16="http://schemas.microsoft.com/office/drawing/2014/main" id="{7D44F412-E745-005F-FAFF-5538E59BB591}"/>
              </a:ext>
            </a:extLst>
          </p:cNvPr>
          <p:cNvSpPr txBox="1">
            <a:spLocks/>
          </p:cNvSpPr>
          <p:nvPr/>
        </p:nvSpPr>
        <p:spPr>
          <a:xfrm>
            <a:off x="619706" y="860746"/>
            <a:ext cx="7559675" cy="2631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85858"/>
              </a:buClr>
              <a:buSzPts val="2800"/>
            </a:pPr>
            <a:r>
              <a:rPr lang="en-US" sz="1100" dirty="0">
                <a:latin typeface="Lato Light" panose="020F0502020204030203" pitchFamily="34" charset="0"/>
                <a:ea typeface="Lato Light" panose="020F0502020204030203" pitchFamily="34" charset="0"/>
                <a:cs typeface="Lato Light" panose="020F0502020204030203" pitchFamily="34" charset="0"/>
              </a:rPr>
              <a:t>D</a:t>
            </a:r>
            <a:r>
              <a:rPr lang="pt-BR" sz="1100" dirty="0">
                <a:latin typeface="Lato Light" panose="020F0502020204030203" pitchFamily="34" charset="0"/>
                <a:ea typeface="Lato Light" panose="020F0502020204030203" pitchFamily="34" charset="0"/>
                <a:cs typeface="Lato Light" panose="020F0502020204030203" pitchFamily="34" charset="0"/>
              </a:rPr>
              <a:t>estaque para os resultados de Walmart (WMT) e NVIDIA (NVDA), na terça-feira e quarta-feira, respectivamente.</a:t>
            </a:r>
          </a:p>
        </p:txBody>
      </p:sp>
      <p:sp>
        <p:nvSpPr>
          <p:cNvPr id="3" name="Google Shape;116;p4">
            <a:extLst>
              <a:ext uri="{FF2B5EF4-FFF2-40B4-BE49-F238E27FC236}">
                <a16:creationId xmlns:a16="http://schemas.microsoft.com/office/drawing/2014/main" id="{CAEA5A48-DCDE-EA0B-CE37-30B0767BCEE6}"/>
              </a:ext>
            </a:extLst>
          </p:cNvPr>
          <p:cNvSpPr txBox="1">
            <a:spLocks/>
          </p:cNvSpPr>
          <p:nvPr/>
        </p:nvSpPr>
        <p:spPr>
          <a:xfrm>
            <a:off x="611188" y="4767263"/>
            <a:ext cx="7524750" cy="3762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585858"/>
              </a:buClr>
              <a:buSzPts val="2800"/>
              <a:buFont typeface="Arial"/>
              <a:buNone/>
            </a:pPr>
            <a:r>
              <a:rPr lang="pt-BR" sz="700" b="0" i="0" u="none" strike="noStrike" cap="none" dirty="0">
                <a:solidFill>
                  <a:srgbClr val="212121"/>
                </a:solidFill>
                <a:latin typeface="Lato Light"/>
                <a:ea typeface="Lato Light"/>
                <a:cs typeface="Lato Light"/>
                <a:sym typeface="Lato Light"/>
              </a:rPr>
              <a:t>Fontes: </a:t>
            </a:r>
            <a:r>
              <a:rPr lang="pt-BR" sz="700" b="0" i="0" u="none" strike="noStrike" cap="none" dirty="0" err="1">
                <a:solidFill>
                  <a:srgbClr val="212121"/>
                </a:solidFill>
                <a:latin typeface="Lato Light"/>
                <a:ea typeface="Lato Light"/>
                <a:cs typeface="Lato Light"/>
                <a:sym typeface="Lato Light"/>
              </a:rPr>
              <a:t>Earnings</a:t>
            </a:r>
            <a:r>
              <a:rPr lang="pt-BR" sz="700" b="0" i="0" u="none" strike="noStrike" cap="none" dirty="0">
                <a:solidFill>
                  <a:srgbClr val="212121"/>
                </a:solidFill>
                <a:latin typeface="Lato Light"/>
                <a:ea typeface="Lato Light"/>
                <a:cs typeface="Lato Light"/>
                <a:sym typeface="Lato Light"/>
              </a:rPr>
              <a:t> </a:t>
            </a:r>
            <a:r>
              <a:rPr lang="pt-BR" sz="700" b="0" i="0" u="none" strike="noStrike" cap="none" dirty="0" err="1">
                <a:solidFill>
                  <a:srgbClr val="212121"/>
                </a:solidFill>
                <a:latin typeface="Lato Light"/>
                <a:ea typeface="Lato Light"/>
                <a:cs typeface="Lato Light"/>
                <a:sym typeface="Lato Light"/>
              </a:rPr>
              <a:t>Whispers</a:t>
            </a:r>
            <a:r>
              <a:rPr lang="pt-BR" sz="700" b="0" i="0" u="none" strike="noStrike" cap="none" dirty="0">
                <a:solidFill>
                  <a:srgbClr val="212121"/>
                </a:solidFill>
                <a:latin typeface="Lato Light"/>
                <a:ea typeface="Lato Light"/>
                <a:cs typeface="Lato Light"/>
                <a:sym typeface="Lato Light"/>
              </a:rPr>
              <a:t> e Investing.com. Data de consulta: 16/02/2024. </a:t>
            </a:r>
            <a:endParaRPr lang="pt-B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pt-BR" sz="700" b="0" i="0" u="none" strike="noStrike" cap="none" dirty="0">
                <a:solidFill>
                  <a:srgbClr val="000000"/>
                </a:solidFill>
                <a:latin typeface="Lato Light"/>
                <a:ea typeface="Lato Light"/>
                <a:cs typeface="Lato Light"/>
                <a:sym typeface="Lato Light"/>
              </a:rPr>
              <a:t>Nota (1): Divulgação das três maiores empresas por período, com </a:t>
            </a:r>
            <a:r>
              <a:rPr lang="pt-BR" sz="700" b="0" i="0" u="none" strike="noStrike" cap="none" dirty="0" err="1">
                <a:solidFill>
                  <a:srgbClr val="000000"/>
                </a:solidFill>
                <a:latin typeface="Lato Light"/>
                <a:ea typeface="Lato Light"/>
                <a:cs typeface="Lato Light"/>
                <a:sym typeface="Lato Light"/>
              </a:rPr>
              <a:t>market</a:t>
            </a:r>
            <a:r>
              <a:rPr lang="pt-BR" sz="700" b="0" i="0" u="none" strike="noStrike" cap="none" dirty="0">
                <a:solidFill>
                  <a:srgbClr val="000000"/>
                </a:solidFill>
                <a:latin typeface="Lato Light"/>
                <a:ea typeface="Lato Light"/>
                <a:cs typeface="Lato Light"/>
                <a:sym typeface="Lato Light"/>
              </a:rPr>
              <a:t> cap  superior a US$ 100 bilhões. </a:t>
            </a:r>
            <a:endParaRPr lang="pt-B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pt-BR" sz="700" b="0" i="0" u="none" strike="noStrike" cap="none" dirty="0">
                <a:solidFill>
                  <a:srgbClr val="000000"/>
                </a:solidFill>
                <a:latin typeface="Lato Light"/>
                <a:ea typeface="Lato Light"/>
                <a:cs typeface="Lato Light"/>
                <a:sym typeface="Lato Light"/>
              </a:rPr>
              <a:t>Nota (2): Sol = Antes da abertura do mercado; Lua = Depois do fechamento do mercado.</a:t>
            </a:r>
            <a:endParaRPr lang="pt-B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495D7B79-2DD3-E915-E2CD-98046BF09F56}"/>
            </a:ext>
          </a:extLst>
        </p:cNvPr>
        <p:cNvGrpSpPr/>
        <p:nvPr/>
      </p:nvGrpSpPr>
      <p:grpSpPr>
        <a:xfrm>
          <a:off x="0" y="0"/>
          <a:ext cx="0" cy="0"/>
          <a:chOff x="0" y="0"/>
          <a:chExt cx="0" cy="0"/>
        </a:xfrm>
      </p:grpSpPr>
      <p:sp>
        <p:nvSpPr>
          <p:cNvPr id="184" name="Google Shape;184;p8">
            <a:extLst>
              <a:ext uri="{FF2B5EF4-FFF2-40B4-BE49-F238E27FC236}">
                <a16:creationId xmlns:a16="http://schemas.microsoft.com/office/drawing/2014/main" id="{ED1BB00A-7760-A85A-077B-7471349C114D}"/>
              </a:ext>
            </a:extLst>
          </p:cNvPr>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dirty="0"/>
              <a:t>CRIPTO | ETFS DE BITCOIN SPOT</a:t>
            </a:r>
            <a:endParaRPr sz="2000" dirty="0"/>
          </a:p>
        </p:txBody>
      </p:sp>
      <p:sp>
        <p:nvSpPr>
          <p:cNvPr id="2" name="Google Shape;117;p4">
            <a:extLst>
              <a:ext uri="{FF2B5EF4-FFF2-40B4-BE49-F238E27FC236}">
                <a16:creationId xmlns:a16="http://schemas.microsoft.com/office/drawing/2014/main" id="{C8983C44-EB34-1ED3-90B8-7B5943F73552}"/>
              </a:ext>
            </a:extLst>
          </p:cNvPr>
          <p:cNvSpPr txBox="1">
            <a:spLocks/>
          </p:cNvSpPr>
          <p:nvPr/>
        </p:nvSpPr>
        <p:spPr>
          <a:xfrm>
            <a:off x="619706" y="860746"/>
            <a:ext cx="7559675" cy="26314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85858"/>
              </a:buClr>
              <a:buSzPts val="2800"/>
            </a:pPr>
            <a:r>
              <a:rPr lang="pt-BR" sz="1100" dirty="0">
                <a:latin typeface="Lato Light" panose="020F0502020204030203" pitchFamily="34" charset="0"/>
                <a:ea typeface="Lato Light" panose="020F0502020204030203" pitchFamily="34" charset="0"/>
                <a:cs typeface="Lato Light" panose="020F0502020204030203" pitchFamily="34" charset="0"/>
              </a:rPr>
              <a:t>Após 1 mês do lançamento dos ETFs de bitcoin à vista, os fundos atingiram	cerca de US$ 37 bilhões em ativos. Esses valores representam o maior lançamento da história do mercado de ETFs.</a:t>
            </a:r>
          </a:p>
        </p:txBody>
      </p:sp>
      <p:sp>
        <p:nvSpPr>
          <p:cNvPr id="10" name="Google Shape;117;p4">
            <a:extLst>
              <a:ext uri="{FF2B5EF4-FFF2-40B4-BE49-F238E27FC236}">
                <a16:creationId xmlns:a16="http://schemas.microsoft.com/office/drawing/2014/main" id="{6695E920-2E54-399B-3D08-71C3B1337FAC}"/>
              </a:ext>
            </a:extLst>
          </p:cNvPr>
          <p:cNvSpPr txBox="1">
            <a:spLocks/>
          </p:cNvSpPr>
          <p:nvPr/>
        </p:nvSpPr>
        <p:spPr>
          <a:xfrm>
            <a:off x="611189" y="1290184"/>
            <a:ext cx="2089150" cy="3369129"/>
          </a:xfrm>
          <a:prstGeom prst="rect">
            <a:avLst/>
          </a:prstGeom>
          <a:solidFill>
            <a:schemeClr val="tx2"/>
          </a:solidFill>
          <a:ln>
            <a:noFill/>
          </a:ln>
        </p:spPr>
        <p:txBody>
          <a:bodyPr spcFirstLastPara="1" wrap="square" lIns="72000" tIns="72000" rIns="72000" bIns="72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85858"/>
              </a:buClr>
              <a:buSzPct val="100000"/>
            </a:pPr>
            <a:r>
              <a:rPr lang="en-US" sz="900" dirty="0" err="1">
                <a:latin typeface="Lato Light" panose="020F0502020204030203" pitchFamily="34" charset="0"/>
                <a:ea typeface="Lato Light" panose="020F0502020204030203" pitchFamily="34" charset="0"/>
                <a:cs typeface="Lato Light" panose="020F0502020204030203" pitchFamily="34" charset="0"/>
              </a:rPr>
              <a:t>Os</a:t>
            </a:r>
            <a:r>
              <a:rPr lang="en-US" sz="900" dirty="0">
                <a:latin typeface="Lato Light" panose="020F0502020204030203" pitchFamily="34" charset="0"/>
                <a:ea typeface="Lato Light" panose="020F0502020204030203" pitchFamily="34" charset="0"/>
                <a:cs typeface="Lato Light" panose="020F0502020204030203" pitchFamily="34" charset="0"/>
              </a:rPr>
              <a:t> 11 ETFs de Bitcoin spot (à vista) </a:t>
            </a:r>
            <a:r>
              <a:rPr lang="en-US" sz="900" dirty="0" err="1">
                <a:latin typeface="Lato Light" panose="020F0502020204030203" pitchFamily="34" charset="0"/>
                <a:ea typeface="Lato Light" panose="020F0502020204030203" pitchFamily="34" charset="0"/>
                <a:cs typeface="Lato Light" panose="020F0502020204030203" pitchFamily="34" charset="0"/>
              </a:rPr>
              <a:t>aprovados</a:t>
            </a:r>
            <a:r>
              <a:rPr lang="en-US" sz="900" dirty="0">
                <a:latin typeface="Lato Light" panose="020F0502020204030203" pitchFamily="34" charset="0"/>
                <a:ea typeface="Lato Light" panose="020F0502020204030203" pitchFamily="34" charset="0"/>
                <a:cs typeface="Lato Light" panose="020F0502020204030203" pitchFamily="34" charset="0"/>
              </a:rPr>
              <a:t> pela SEC, </a:t>
            </a:r>
            <a:r>
              <a:rPr lang="en-US" sz="900" dirty="0" err="1">
                <a:latin typeface="Lato Light" panose="020F0502020204030203" pitchFamily="34" charset="0"/>
                <a:ea typeface="Lato Light" panose="020F0502020204030203" pitchFamily="34" charset="0"/>
                <a:cs typeface="Lato Light" panose="020F0502020204030203" pitchFamily="34" charset="0"/>
              </a:rPr>
              <a:t>em</a:t>
            </a:r>
            <a:r>
              <a:rPr lang="en-US" sz="900" dirty="0">
                <a:latin typeface="Lato Light" panose="020F0502020204030203" pitchFamily="34" charset="0"/>
                <a:ea typeface="Lato Light" panose="020F0502020204030203" pitchFamily="34" charset="0"/>
                <a:cs typeface="Lato Light" panose="020F0502020204030203" pitchFamily="34" charset="0"/>
              </a:rPr>
              <a:t> Janeiro, </a:t>
            </a:r>
            <a:r>
              <a:rPr lang="en-US" sz="900" dirty="0" err="1">
                <a:latin typeface="Lato Light" panose="020F0502020204030203" pitchFamily="34" charset="0"/>
                <a:ea typeface="Lato Light" panose="020F0502020204030203" pitchFamily="34" charset="0"/>
                <a:cs typeface="Lato Light" panose="020F0502020204030203" pitchFamily="34" charset="0"/>
              </a:rPr>
              <a:t>são</a:t>
            </a:r>
            <a:r>
              <a:rPr lang="en-US" sz="900" dirty="0">
                <a:latin typeface="Lato Light" panose="020F0502020204030203" pitchFamily="34" charset="0"/>
                <a:ea typeface="Lato Light" panose="020F0502020204030203" pitchFamily="34" charset="0"/>
                <a:cs typeface="Lato Light" panose="020F0502020204030203" pitchFamily="34" charset="0"/>
              </a:rPr>
              <a:t>:</a:t>
            </a:r>
          </a:p>
          <a:p>
            <a:pPr marL="108000" indent="-108000">
              <a:buClr>
                <a:srgbClr val="585858"/>
              </a:buClr>
              <a:buSzPct val="100000"/>
              <a:buFont typeface="Arial" panose="020B0604020202020204" pitchFamily="34" charset="0"/>
              <a:buChar char="•"/>
            </a:pPr>
            <a:endParaRPr lang="en-US" sz="900" dirty="0">
              <a:latin typeface="Lato Light" panose="020F0502020204030203" pitchFamily="34" charset="0"/>
              <a:ea typeface="Lato Light" panose="020F0502020204030203" pitchFamily="34" charset="0"/>
              <a:cs typeface="Lato Light" panose="020F0502020204030203" pitchFamily="34" charset="0"/>
            </a:endParaRPr>
          </a:p>
          <a:p>
            <a:pPr marL="108000" indent="-108000">
              <a:spcBef>
                <a:spcPts val="300"/>
              </a:spcBef>
              <a:buClr>
                <a:srgbClr val="585858"/>
              </a:buClr>
              <a:buSzPct val="100000"/>
              <a:buFont typeface="Arial" panose="020B0604020202020204" pitchFamily="34" charset="0"/>
              <a:buChar char="•"/>
            </a:pPr>
            <a:r>
              <a:rPr lang="en-US" sz="900" dirty="0">
                <a:latin typeface="Lato Light" panose="020F0502020204030203" pitchFamily="34" charset="0"/>
                <a:ea typeface="Lato Light" panose="020F0502020204030203" pitchFamily="34" charset="0"/>
                <a:cs typeface="Lato Light" panose="020F0502020204030203" pitchFamily="34" charset="0"/>
              </a:rPr>
              <a:t>ARK 21Shares Bitcoin ETF (ARKB)</a:t>
            </a:r>
          </a:p>
          <a:p>
            <a:pPr marL="108000" indent="-108000">
              <a:spcBef>
                <a:spcPts val="300"/>
              </a:spcBef>
              <a:buClr>
                <a:srgbClr val="585858"/>
              </a:buClr>
              <a:buSzPct val="100000"/>
              <a:buFont typeface="Arial" panose="020B0604020202020204" pitchFamily="34" charset="0"/>
              <a:buChar char="•"/>
            </a:pPr>
            <a:r>
              <a:rPr lang="en-US" sz="900" dirty="0">
                <a:latin typeface="Lato Light" panose="020F0502020204030203" pitchFamily="34" charset="0"/>
                <a:ea typeface="Lato Light" panose="020F0502020204030203" pitchFamily="34" charset="0"/>
                <a:cs typeface="Lato Light" panose="020F0502020204030203" pitchFamily="34" charset="0"/>
              </a:rPr>
              <a:t>Bitwise Bitcoin ETF (BITB)</a:t>
            </a:r>
          </a:p>
          <a:p>
            <a:pPr marL="108000" indent="-108000">
              <a:spcBef>
                <a:spcPts val="300"/>
              </a:spcBef>
              <a:buClr>
                <a:srgbClr val="585858"/>
              </a:buClr>
              <a:buSzPct val="100000"/>
              <a:buFont typeface="Arial" panose="020B0604020202020204" pitchFamily="34" charset="0"/>
              <a:buChar char="•"/>
            </a:pPr>
            <a:r>
              <a:rPr lang="en-US" sz="900" dirty="0">
                <a:latin typeface="Lato Light" panose="020F0502020204030203" pitchFamily="34" charset="0"/>
                <a:ea typeface="Lato Light" panose="020F0502020204030203" pitchFamily="34" charset="0"/>
                <a:cs typeface="Lato Light" panose="020F0502020204030203" pitchFamily="34" charset="0"/>
              </a:rPr>
              <a:t>Blackrock’s iShares Bitcoin Trust (IBIT)</a:t>
            </a:r>
          </a:p>
          <a:p>
            <a:pPr marL="108000" indent="-108000">
              <a:spcBef>
                <a:spcPts val="300"/>
              </a:spcBef>
              <a:buClr>
                <a:srgbClr val="585858"/>
              </a:buClr>
              <a:buSzPct val="100000"/>
              <a:buFont typeface="Arial" panose="020B0604020202020204" pitchFamily="34" charset="0"/>
              <a:buChar char="•"/>
            </a:pPr>
            <a:r>
              <a:rPr lang="en-US" sz="900" dirty="0">
                <a:latin typeface="Lato Light" panose="020F0502020204030203" pitchFamily="34" charset="0"/>
                <a:ea typeface="Lato Light" panose="020F0502020204030203" pitchFamily="34" charset="0"/>
                <a:cs typeface="Lato Light" panose="020F0502020204030203" pitchFamily="34" charset="0"/>
              </a:rPr>
              <a:t>Franklin Bitcoin ETF (EZBC)</a:t>
            </a:r>
          </a:p>
          <a:p>
            <a:pPr marL="108000" indent="-108000">
              <a:spcBef>
                <a:spcPts val="300"/>
              </a:spcBef>
              <a:buClr>
                <a:srgbClr val="585858"/>
              </a:buClr>
              <a:buSzPct val="100000"/>
              <a:buFont typeface="Arial" panose="020B0604020202020204" pitchFamily="34" charset="0"/>
              <a:buChar char="•"/>
            </a:pPr>
            <a:r>
              <a:rPr lang="en-US" sz="900" dirty="0">
                <a:latin typeface="Lato Light" panose="020F0502020204030203" pitchFamily="34" charset="0"/>
                <a:ea typeface="Lato Light" panose="020F0502020204030203" pitchFamily="34" charset="0"/>
                <a:cs typeface="Lato Light" panose="020F0502020204030203" pitchFamily="34" charset="0"/>
              </a:rPr>
              <a:t>Fidelity Wise Origin Bitcoin Trust (FBTC)</a:t>
            </a:r>
          </a:p>
          <a:p>
            <a:pPr marL="108000" indent="-108000">
              <a:spcBef>
                <a:spcPts val="300"/>
              </a:spcBef>
              <a:buClr>
                <a:srgbClr val="585858"/>
              </a:buClr>
              <a:buSzPct val="100000"/>
              <a:buFont typeface="Arial" panose="020B0604020202020204" pitchFamily="34" charset="0"/>
              <a:buChar char="•"/>
            </a:pPr>
            <a:r>
              <a:rPr lang="en-US" sz="900" dirty="0">
                <a:latin typeface="Lato Light" panose="020F0502020204030203" pitchFamily="34" charset="0"/>
                <a:ea typeface="Lato Light" panose="020F0502020204030203" pitchFamily="34" charset="0"/>
                <a:cs typeface="Lato Light" panose="020F0502020204030203" pitchFamily="34" charset="0"/>
              </a:rPr>
              <a:t>Grayscale Bitcoin Trust (GBTC)</a:t>
            </a:r>
          </a:p>
          <a:p>
            <a:pPr marL="108000" indent="-108000">
              <a:spcBef>
                <a:spcPts val="300"/>
              </a:spcBef>
              <a:buClr>
                <a:srgbClr val="585858"/>
              </a:buClr>
              <a:buSzPct val="100000"/>
              <a:buFont typeface="Arial" panose="020B0604020202020204" pitchFamily="34" charset="0"/>
              <a:buChar char="•"/>
            </a:pPr>
            <a:r>
              <a:rPr lang="en-US" sz="900" dirty="0" err="1">
                <a:latin typeface="Lato Light" panose="020F0502020204030203" pitchFamily="34" charset="0"/>
                <a:ea typeface="Lato Light" panose="020F0502020204030203" pitchFamily="34" charset="0"/>
                <a:cs typeface="Lato Light" panose="020F0502020204030203" pitchFamily="34" charset="0"/>
              </a:rPr>
              <a:t>Hashdex</a:t>
            </a:r>
            <a:r>
              <a:rPr lang="en-US" sz="900" dirty="0">
                <a:latin typeface="Lato Light" panose="020F0502020204030203" pitchFamily="34" charset="0"/>
                <a:ea typeface="Lato Light" panose="020F0502020204030203" pitchFamily="34" charset="0"/>
                <a:cs typeface="Lato Light" panose="020F0502020204030203" pitchFamily="34" charset="0"/>
              </a:rPr>
              <a:t> Bitcoin ETF (DEFI)</a:t>
            </a:r>
          </a:p>
          <a:p>
            <a:pPr marL="108000" indent="-108000">
              <a:spcBef>
                <a:spcPts val="300"/>
              </a:spcBef>
              <a:buClr>
                <a:srgbClr val="585858"/>
              </a:buClr>
              <a:buSzPct val="100000"/>
              <a:buFont typeface="Arial" panose="020B0604020202020204" pitchFamily="34" charset="0"/>
              <a:buChar char="•"/>
            </a:pPr>
            <a:r>
              <a:rPr lang="en-US" sz="900" dirty="0">
                <a:latin typeface="Lato Light" panose="020F0502020204030203" pitchFamily="34" charset="0"/>
                <a:ea typeface="Lato Light" panose="020F0502020204030203" pitchFamily="34" charset="0"/>
                <a:cs typeface="Lato Light" panose="020F0502020204030203" pitchFamily="34" charset="0"/>
              </a:rPr>
              <a:t>Invesco Galaxy Bitcoin ETF (BTCO)</a:t>
            </a:r>
          </a:p>
          <a:p>
            <a:pPr marL="108000" indent="-108000">
              <a:spcBef>
                <a:spcPts val="300"/>
              </a:spcBef>
              <a:buClr>
                <a:srgbClr val="585858"/>
              </a:buClr>
              <a:buSzPct val="100000"/>
              <a:buFont typeface="Arial" panose="020B0604020202020204" pitchFamily="34" charset="0"/>
              <a:buChar char="•"/>
            </a:pPr>
            <a:r>
              <a:rPr lang="en-US" sz="900" dirty="0" err="1">
                <a:latin typeface="Lato Light" panose="020F0502020204030203" pitchFamily="34" charset="0"/>
                <a:ea typeface="Lato Light" panose="020F0502020204030203" pitchFamily="34" charset="0"/>
                <a:cs typeface="Lato Light" panose="020F0502020204030203" pitchFamily="34" charset="0"/>
              </a:rPr>
              <a:t>VanEck</a:t>
            </a:r>
            <a:r>
              <a:rPr lang="en-US" sz="900" dirty="0">
                <a:latin typeface="Lato Light" panose="020F0502020204030203" pitchFamily="34" charset="0"/>
                <a:ea typeface="Lato Light" panose="020F0502020204030203" pitchFamily="34" charset="0"/>
                <a:cs typeface="Lato Light" panose="020F0502020204030203" pitchFamily="34" charset="0"/>
              </a:rPr>
              <a:t> Bitcoin Trust (HODL)</a:t>
            </a:r>
          </a:p>
          <a:p>
            <a:pPr marL="108000" indent="-108000">
              <a:spcBef>
                <a:spcPts val="300"/>
              </a:spcBef>
              <a:buClr>
                <a:srgbClr val="585858"/>
              </a:buClr>
              <a:buSzPct val="100000"/>
              <a:buFont typeface="Arial" panose="020B0604020202020204" pitchFamily="34" charset="0"/>
              <a:buChar char="•"/>
            </a:pPr>
            <a:r>
              <a:rPr lang="en-US" sz="900" dirty="0">
                <a:latin typeface="Lato Light" panose="020F0502020204030203" pitchFamily="34" charset="0"/>
                <a:ea typeface="Lato Light" panose="020F0502020204030203" pitchFamily="34" charset="0"/>
                <a:cs typeface="Lato Light" panose="020F0502020204030203" pitchFamily="34" charset="0"/>
              </a:rPr>
              <a:t>Valkyrie Bitcoin Fund (BRRR)</a:t>
            </a:r>
          </a:p>
          <a:p>
            <a:pPr marL="108000" indent="-108000">
              <a:spcBef>
                <a:spcPts val="300"/>
              </a:spcBef>
              <a:buClr>
                <a:srgbClr val="585858"/>
              </a:buClr>
              <a:buSzPct val="100000"/>
              <a:buFont typeface="Arial" panose="020B0604020202020204" pitchFamily="34" charset="0"/>
              <a:buChar char="•"/>
            </a:pPr>
            <a:r>
              <a:rPr lang="en-US" sz="900" dirty="0">
                <a:latin typeface="Lato Light" panose="020F0502020204030203" pitchFamily="34" charset="0"/>
                <a:ea typeface="Lato Light" panose="020F0502020204030203" pitchFamily="34" charset="0"/>
                <a:cs typeface="Lato Light" panose="020F0502020204030203" pitchFamily="34" charset="0"/>
              </a:rPr>
              <a:t>WisdomTree Bitcoin Fund (BTCW)</a:t>
            </a:r>
            <a:endParaRPr lang="pt-BR"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Google Shape;217;p14">
            <a:extLst>
              <a:ext uri="{FF2B5EF4-FFF2-40B4-BE49-F238E27FC236}">
                <a16:creationId xmlns:a16="http://schemas.microsoft.com/office/drawing/2014/main" id="{8DCACD53-16A8-A815-2630-455F14445682}"/>
              </a:ext>
            </a:extLst>
          </p:cNvPr>
          <p:cNvSpPr txBox="1">
            <a:spLocks/>
          </p:cNvSpPr>
          <p:nvPr/>
        </p:nvSpPr>
        <p:spPr>
          <a:xfrm>
            <a:off x="2772141" y="1279302"/>
            <a:ext cx="3599718" cy="26314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585858"/>
              </a:buClr>
              <a:buSzPts val="2800"/>
              <a:buFont typeface="Arial"/>
              <a:buNone/>
              <a:defRPr sz="1100" b="0" i="0" u="none" strike="noStrike" cap="none">
                <a:solidFill>
                  <a:srgbClr val="212121"/>
                </a:solidFill>
                <a:latin typeface="Lato Light"/>
                <a:ea typeface="Lato Light"/>
                <a:cs typeface="Lato Light"/>
                <a:sym typeface="Lato Light"/>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000000"/>
                </a:solidFill>
                <a:latin typeface="Arial"/>
                <a:ea typeface="Arial"/>
                <a:cs typeface="Arial"/>
                <a:sym typeface="Arial"/>
              </a:defRPr>
            </a:lvl5pPr>
            <a:lvl6pPr marL="2743200" marR="0" lvl="5"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marL="0" indent="0"/>
            <a:r>
              <a:rPr lang="pt-BR" sz="1400" dirty="0">
                <a:latin typeface="Lato" panose="020F0502020204030203" pitchFamily="34" charset="0"/>
                <a:ea typeface="Lato" panose="020F0502020204030203" pitchFamily="34" charset="0"/>
                <a:cs typeface="Lato" panose="020F0502020204030203" pitchFamily="34" charset="0"/>
              </a:rPr>
              <a:t>Total de ativos dos </a:t>
            </a:r>
            <a:r>
              <a:rPr lang="pt-BR" sz="1400" dirty="0" err="1">
                <a:latin typeface="Lato" panose="020F0502020204030203" pitchFamily="34" charset="0"/>
                <a:ea typeface="Lato" panose="020F0502020204030203" pitchFamily="34" charset="0"/>
                <a:cs typeface="Lato" panose="020F0502020204030203" pitchFamily="34" charset="0"/>
              </a:rPr>
              <a:t>ETFs</a:t>
            </a:r>
            <a:r>
              <a:rPr lang="pt-BR" sz="1400" dirty="0">
                <a:latin typeface="Lato" panose="020F0502020204030203" pitchFamily="34" charset="0"/>
                <a:ea typeface="Lato" panose="020F0502020204030203" pitchFamily="34" charset="0"/>
                <a:cs typeface="Lato" panose="020F0502020204030203" pitchFamily="34" charset="0"/>
              </a:rPr>
              <a:t> de Bitcoin spot</a:t>
            </a:r>
          </a:p>
        </p:txBody>
      </p:sp>
      <p:cxnSp>
        <p:nvCxnSpPr>
          <p:cNvPr id="18" name="Straight Connector 17">
            <a:extLst>
              <a:ext uri="{FF2B5EF4-FFF2-40B4-BE49-F238E27FC236}">
                <a16:creationId xmlns:a16="http://schemas.microsoft.com/office/drawing/2014/main" id="{8F300E5D-F491-2A59-420F-87DA57626AAA}"/>
              </a:ext>
            </a:extLst>
          </p:cNvPr>
          <p:cNvCxnSpPr>
            <a:cxnSpLocks/>
          </p:cNvCxnSpPr>
          <p:nvPr/>
        </p:nvCxnSpPr>
        <p:spPr>
          <a:xfrm>
            <a:off x="2772141" y="1497959"/>
            <a:ext cx="55796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F546873-BA8C-9499-7491-957C18336421}"/>
              </a:ext>
            </a:extLst>
          </p:cNvPr>
          <p:cNvPicPr>
            <a:picLocks noChangeAspect="1"/>
          </p:cNvPicPr>
          <p:nvPr/>
        </p:nvPicPr>
        <p:blipFill>
          <a:blip r:embed="rId3"/>
          <a:stretch>
            <a:fillRect/>
          </a:stretch>
        </p:blipFill>
        <p:spPr>
          <a:xfrm>
            <a:off x="2685056" y="1562637"/>
            <a:ext cx="5753100" cy="3169920"/>
          </a:xfrm>
          <a:prstGeom prst="rect">
            <a:avLst/>
          </a:prstGeom>
        </p:spPr>
      </p:pic>
      <p:sp>
        <p:nvSpPr>
          <p:cNvPr id="5" name="Google Shape;116;p4">
            <a:extLst>
              <a:ext uri="{FF2B5EF4-FFF2-40B4-BE49-F238E27FC236}">
                <a16:creationId xmlns:a16="http://schemas.microsoft.com/office/drawing/2014/main" id="{1FC7DC1C-3D52-C977-5B0A-8522C2ED540A}"/>
              </a:ext>
            </a:extLst>
          </p:cNvPr>
          <p:cNvSpPr txBox="1">
            <a:spLocks/>
          </p:cNvSpPr>
          <p:nvPr/>
        </p:nvSpPr>
        <p:spPr>
          <a:xfrm>
            <a:off x="611188" y="4767263"/>
            <a:ext cx="7524750" cy="3762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585858"/>
              </a:buClr>
              <a:buSzPts val="2800"/>
              <a:buFont typeface="Arial"/>
              <a:buNone/>
            </a:pPr>
            <a:r>
              <a:rPr lang="pt-BR" sz="700" b="0" i="0" u="none" strike="noStrike" cap="none" dirty="0">
                <a:solidFill>
                  <a:srgbClr val="212121"/>
                </a:solidFill>
                <a:latin typeface="Lato Light"/>
                <a:ea typeface="Lato Light"/>
                <a:cs typeface="Lato Light"/>
                <a:sym typeface="Lato Light"/>
              </a:rPr>
              <a:t>Fonte: </a:t>
            </a:r>
            <a:r>
              <a:rPr lang="pt-BR" sz="700" b="0" i="0" u="none" strike="noStrike" cap="none" dirty="0" err="1">
                <a:solidFill>
                  <a:srgbClr val="212121"/>
                </a:solidFill>
                <a:latin typeface="Lato Light"/>
                <a:ea typeface="Lato Light"/>
                <a:cs typeface="Lato Light"/>
                <a:sym typeface="Lato Light"/>
              </a:rPr>
              <a:t>VettaFi</a:t>
            </a:r>
            <a:r>
              <a:rPr lang="pt-BR" sz="700" b="0" i="0" u="none" strike="noStrike" cap="none" dirty="0">
                <a:solidFill>
                  <a:srgbClr val="212121"/>
                </a:solidFill>
                <a:latin typeface="Lato Light"/>
                <a:ea typeface="Lato Light"/>
                <a:cs typeface="Lato Light"/>
                <a:sym typeface="Lato Light"/>
              </a:rPr>
              <a:t> - etfdb.com. Data de consulta: 16/02/2024.</a:t>
            </a:r>
            <a:endParaRPr lang="pt-B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9634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4"/>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dirty="0"/>
              <a:t>RENDA FIXA | TESOURO AMERICANO</a:t>
            </a:r>
            <a:endParaRPr sz="2000" dirty="0"/>
          </a:p>
        </p:txBody>
      </p:sp>
      <p:sp>
        <p:nvSpPr>
          <p:cNvPr id="216" name="Google Shape;216;p14"/>
          <p:cNvSpPr txBox="1">
            <a:spLocks noGrp="1"/>
          </p:cNvSpPr>
          <p:nvPr>
            <p:ph type="body" idx="1"/>
          </p:nvPr>
        </p:nvSpPr>
        <p:spPr>
          <a:xfrm>
            <a:off x="792163" y="1229105"/>
            <a:ext cx="3600450"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585858"/>
              </a:buClr>
              <a:buSzPts val="2800"/>
              <a:buFont typeface="Arial"/>
              <a:buNone/>
            </a:pPr>
            <a:r>
              <a:rPr lang="pt-BR" dirty="0"/>
              <a:t>Curva de juros americana</a:t>
            </a:r>
            <a:endParaRPr dirty="0"/>
          </a:p>
        </p:txBody>
      </p:sp>
      <p:sp>
        <p:nvSpPr>
          <p:cNvPr id="217" name="Google Shape;217;p14"/>
          <p:cNvSpPr txBox="1">
            <a:spLocks noGrp="1"/>
          </p:cNvSpPr>
          <p:nvPr>
            <p:ph type="body" idx="2"/>
          </p:nvPr>
        </p:nvSpPr>
        <p:spPr>
          <a:xfrm>
            <a:off x="4752120" y="1213165"/>
            <a:ext cx="3599718"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585858"/>
              </a:buClr>
              <a:buSzPts val="2800"/>
              <a:buFont typeface="Arial"/>
              <a:buNone/>
            </a:pPr>
            <a:r>
              <a:rPr lang="pt-BR" dirty="0" err="1"/>
              <a:t>ETFs</a:t>
            </a:r>
            <a:r>
              <a:rPr lang="pt-BR" dirty="0"/>
              <a:t> selecionados do Tesouro Americano</a:t>
            </a:r>
            <a:endParaRPr dirty="0"/>
          </a:p>
        </p:txBody>
      </p:sp>
      <p:graphicFrame>
        <p:nvGraphicFramePr>
          <p:cNvPr id="219" name="Google Shape;219;p14"/>
          <p:cNvGraphicFramePr/>
          <p:nvPr/>
        </p:nvGraphicFramePr>
        <p:xfrm>
          <a:off x="791486" y="1501395"/>
          <a:ext cx="3589709" cy="3249928"/>
        </p:xfrm>
        <a:graphic>
          <a:graphicData uri="http://schemas.openxmlformats.org/drawingml/2006/chart">
            <c:chart xmlns:c="http://schemas.openxmlformats.org/drawingml/2006/chart" xmlns:r="http://schemas.openxmlformats.org/officeDocument/2006/relationships" r:id="rId3"/>
          </a:graphicData>
        </a:graphic>
      </p:graphicFrame>
      <p:sp>
        <p:nvSpPr>
          <p:cNvPr id="220" name="Google Shape;220;p14"/>
          <p:cNvSpPr txBox="1"/>
          <p:nvPr/>
        </p:nvSpPr>
        <p:spPr>
          <a:xfrm>
            <a:off x="4762809" y="4751323"/>
            <a:ext cx="3579745" cy="27908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85858"/>
              </a:buClr>
              <a:buSzPts val="1800"/>
              <a:buFont typeface="Arial"/>
              <a:buNone/>
            </a:pPr>
            <a:r>
              <a:rPr lang="pt-BR" sz="700" b="0" i="0" u="none" strike="noStrike" cap="none" dirty="0">
                <a:solidFill>
                  <a:srgbClr val="1A1A13"/>
                </a:solidFill>
                <a:latin typeface="Lato Light"/>
                <a:ea typeface="Lato Light"/>
                <a:cs typeface="Lato Light"/>
                <a:sym typeface="Lato Light"/>
              </a:rPr>
              <a:t>*</a:t>
            </a:r>
            <a:r>
              <a:rPr lang="pt-BR" sz="700" dirty="0">
                <a:solidFill>
                  <a:srgbClr val="1A1A13"/>
                </a:solidFill>
                <a:latin typeface="Lato Light"/>
                <a:ea typeface="Lato Light"/>
                <a:cs typeface="Lato Light"/>
                <a:sym typeface="Lato Light"/>
              </a:rPr>
              <a:t>Fev</a:t>
            </a:r>
            <a:r>
              <a:rPr lang="pt-BR" sz="700" b="0" i="0" u="none" strike="noStrike" cap="none" dirty="0">
                <a:solidFill>
                  <a:srgbClr val="1A1A13"/>
                </a:solidFill>
                <a:latin typeface="Lato Light"/>
                <a:ea typeface="Lato Light"/>
                <a:cs typeface="Lato Light"/>
                <a:sym typeface="Lato Light"/>
              </a:rPr>
              <a:t>/23=100</a:t>
            </a:r>
            <a:endParaRPr sz="1400" b="0" i="0" u="none" strike="noStrike" cap="none" dirty="0">
              <a:solidFill>
                <a:srgbClr val="000000"/>
              </a:solidFill>
              <a:latin typeface="Arial"/>
              <a:ea typeface="Arial"/>
              <a:cs typeface="Arial"/>
              <a:sym typeface="Arial"/>
            </a:endParaRPr>
          </a:p>
        </p:txBody>
      </p:sp>
      <p:sp>
        <p:nvSpPr>
          <p:cNvPr id="221" name="Google Shape;221;p14"/>
          <p:cNvSpPr txBox="1">
            <a:spLocks noGrp="1"/>
          </p:cNvSpPr>
          <p:nvPr>
            <p:ph type="body" idx="3"/>
          </p:nvPr>
        </p:nvSpPr>
        <p:spPr>
          <a:xfrm>
            <a:off x="2961247" y="2484813"/>
            <a:ext cx="1217778" cy="263145"/>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585858"/>
              </a:buClr>
              <a:buSzPts val="2800"/>
              <a:buFont typeface="Arial"/>
              <a:buNone/>
            </a:pPr>
            <a:r>
              <a:rPr lang="en-US" sz="800" b="1" dirty="0">
                <a:latin typeface="Lato Light"/>
                <a:ea typeface="Lato Light"/>
                <a:cs typeface="Lato Light"/>
                <a:sym typeface="Lato Light"/>
              </a:rPr>
              <a:t>10Y: 4,3% (+13bps)</a:t>
            </a:r>
            <a:endParaRPr sz="800" b="1" dirty="0">
              <a:latin typeface="Lato Light"/>
              <a:ea typeface="Lato Light"/>
              <a:cs typeface="Lato Light"/>
              <a:sym typeface="Lato Light"/>
            </a:endParaRPr>
          </a:p>
        </p:txBody>
      </p:sp>
      <p:sp>
        <p:nvSpPr>
          <p:cNvPr id="2" name="Oval 1">
            <a:extLst>
              <a:ext uri="{FF2B5EF4-FFF2-40B4-BE49-F238E27FC236}">
                <a16:creationId xmlns:a16="http://schemas.microsoft.com/office/drawing/2014/main" id="{C1DD83B4-0BC5-03C7-1F9F-24B34BB28650}"/>
              </a:ext>
            </a:extLst>
          </p:cNvPr>
          <p:cNvSpPr/>
          <p:nvPr/>
        </p:nvSpPr>
        <p:spPr>
          <a:xfrm>
            <a:off x="3628192" y="2700709"/>
            <a:ext cx="90054" cy="92888"/>
          </a:xfrm>
          <a:prstGeom prst="ellipse">
            <a:avLst/>
          </a:prstGeom>
          <a:solidFill>
            <a:srgbClr val="FFC000"/>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Google Shape;117;p4">
            <a:extLst>
              <a:ext uri="{FF2B5EF4-FFF2-40B4-BE49-F238E27FC236}">
                <a16:creationId xmlns:a16="http://schemas.microsoft.com/office/drawing/2014/main" id="{4C8A16B2-802E-D030-8947-48F8915B1BDF}"/>
              </a:ext>
            </a:extLst>
          </p:cNvPr>
          <p:cNvSpPr txBox="1">
            <a:spLocks/>
          </p:cNvSpPr>
          <p:nvPr/>
        </p:nvSpPr>
        <p:spPr>
          <a:xfrm>
            <a:off x="619706" y="860746"/>
            <a:ext cx="7559675" cy="26314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85858"/>
              </a:buClr>
              <a:buSzPts val="2800"/>
            </a:pPr>
            <a:r>
              <a:rPr lang="pt-BR" sz="1100" dirty="0">
                <a:solidFill>
                  <a:schemeClr val="tx1"/>
                </a:solidFill>
                <a:latin typeface="Lato Light" panose="020F0502020204030203" pitchFamily="34" charset="0"/>
                <a:ea typeface="Lato Light" panose="020F0502020204030203" pitchFamily="34" charset="0"/>
                <a:cs typeface="Lato Light" panose="020F0502020204030203" pitchFamily="34" charset="0"/>
              </a:rPr>
              <a:t>Aumento de 13bps na Treasury de 10 anos, comparado com a semana anterior.</a:t>
            </a:r>
          </a:p>
        </p:txBody>
      </p:sp>
      <p:graphicFrame>
        <p:nvGraphicFramePr>
          <p:cNvPr id="4" name="Gráfico 3">
            <a:extLst>
              <a:ext uri="{FF2B5EF4-FFF2-40B4-BE49-F238E27FC236}">
                <a16:creationId xmlns:a16="http://schemas.microsoft.com/office/drawing/2014/main" id="{636C42EA-2F83-7C03-81EB-B83DD883A29C}"/>
              </a:ext>
            </a:extLst>
          </p:cNvPr>
          <p:cNvGraphicFramePr>
            <a:graphicFrameLocks/>
          </p:cNvGraphicFramePr>
          <p:nvPr>
            <p:extLst>
              <p:ext uri="{D42A27DB-BD31-4B8C-83A1-F6EECF244321}">
                <p14:modId xmlns:p14="http://schemas.microsoft.com/office/powerpoint/2010/main" val="1781558218"/>
              </p:ext>
            </p:extLst>
          </p:nvPr>
        </p:nvGraphicFramePr>
        <p:xfrm>
          <a:off x="4751388" y="1501396"/>
          <a:ext cx="3579745" cy="3249928"/>
        </p:xfrm>
        <a:graphic>
          <a:graphicData uri="http://schemas.openxmlformats.org/drawingml/2006/chart">
            <c:chart xmlns:c="http://schemas.openxmlformats.org/drawingml/2006/chart" xmlns:r="http://schemas.openxmlformats.org/officeDocument/2006/relationships" r:id="rId4"/>
          </a:graphicData>
        </a:graphic>
      </p:graphicFrame>
      <p:sp>
        <p:nvSpPr>
          <p:cNvPr id="5" name="Google Shape;116;p4">
            <a:extLst>
              <a:ext uri="{FF2B5EF4-FFF2-40B4-BE49-F238E27FC236}">
                <a16:creationId xmlns:a16="http://schemas.microsoft.com/office/drawing/2014/main" id="{41C1FAAB-CF20-E525-3F77-FEC2A797A269}"/>
              </a:ext>
            </a:extLst>
          </p:cNvPr>
          <p:cNvSpPr txBox="1">
            <a:spLocks/>
          </p:cNvSpPr>
          <p:nvPr/>
        </p:nvSpPr>
        <p:spPr>
          <a:xfrm>
            <a:off x="611188" y="4767263"/>
            <a:ext cx="7524750" cy="3762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585858"/>
              </a:buClr>
              <a:buSzPts val="1800"/>
              <a:buFont typeface="Arial"/>
              <a:buNone/>
            </a:pPr>
            <a:r>
              <a:rPr lang="pt-BR" sz="700" b="0" i="0" u="none" strike="noStrike" cap="none" dirty="0">
                <a:solidFill>
                  <a:srgbClr val="1A1A13"/>
                </a:solidFill>
                <a:latin typeface="Lato Light"/>
                <a:ea typeface="Lato Light"/>
                <a:cs typeface="Lato Light"/>
                <a:sym typeface="Lato Light"/>
              </a:rPr>
              <a:t>Fontes: US </a:t>
            </a:r>
            <a:r>
              <a:rPr lang="pt-BR" sz="700" b="0" i="0" u="none" strike="noStrike" cap="none" dirty="0" err="1">
                <a:solidFill>
                  <a:srgbClr val="1A1A13"/>
                </a:solidFill>
                <a:latin typeface="Lato Light"/>
                <a:ea typeface="Lato Light"/>
                <a:cs typeface="Lato Light"/>
                <a:sym typeface="Lato Light"/>
              </a:rPr>
              <a:t>Department</a:t>
            </a:r>
            <a:r>
              <a:rPr lang="pt-BR" sz="700" b="0" i="0" u="none" strike="noStrike" cap="none" dirty="0">
                <a:solidFill>
                  <a:srgbClr val="1A1A13"/>
                </a:solidFill>
                <a:latin typeface="Lato Light"/>
                <a:ea typeface="Lato Light"/>
                <a:cs typeface="Lato Light"/>
                <a:sym typeface="Lato Light"/>
              </a:rPr>
              <a:t> </a:t>
            </a:r>
            <a:r>
              <a:rPr lang="pt-BR" sz="700" b="0" i="0" u="none" strike="noStrike" cap="none" dirty="0" err="1">
                <a:solidFill>
                  <a:srgbClr val="1A1A13"/>
                </a:solidFill>
                <a:latin typeface="Lato Light"/>
                <a:ea typeface="Lato Light"/>
                <a:cs typeface="Lato Light"/>
                <a:sym typeface="Lato Light"/>
              </a:rPr>
              <a:t>of</a:t>
            </a:r>
            <a:r>
              <a:rPr lang="pt-BR" sz="700" b="0" i="0" u="none" strike="noStrike" cap="none" dirty="0">
                <a:solidFill>
                  <a:srgbClr val="1A1A13"/>
                </a:solidFill>
                <a:latin typeface="Lato Light"/>
                <a:ea typeface="Lato Light"/>
                <a:cs typeface="Lato Light"/>
                <a:sym typeface="Lato Light"/>
              </a:rPr>
              <a:t> Treasury e Yahoo </a:t>
            </a:r>
            <a:r>
              <a:rPr lang="pt-BR" sz="700" b="0" i="0" u="none" strike="noStrike" cap="none" dirty="0" err="1">
                <a:solidFill>
                  <a:srgbClr val="1A1A13"/>
                </a:solidFill>
                <a:latin typeface="Lato Light"/>
                <a:ea typeface="Lato Light"/>
                <a:cs typeface="Lato Light"/>
                <a:sym typeface="Lato Light"/>
              </a:rPr>
              <a:t>Finance</a:t>
            </a:r>
            <a:r>
              <a:rPr lang="pt-BR" sz="700" b="0" i="0" u="none" strike="noStrike" cap="none" dirty="0">
                <a:solidFill>
                  <a:srgbClr val="1A1A13"/>
                </a:solidFill>
                <a:latin typeface="Lato Light"/>
                <a:ea typeface="Lato Light"/>
                <a:cs typeface="Lato Light"/>
                <a:sym typeface="Lato Light"/>
              </a:rPr>
              <a:t>. Data de consulta: 16/02/2024. </a:t>
            </a:r>
            <a:endParaRPr lang="pt-B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585858"/>
              </a:buClr>
              <a:buSzPts val="1800"/>
              <a:buFont typeface="Arial"/>
              <a:buNone/>
            </a:pPr>
            <a:r>
              <a:rPr lang="pt-BR" sz="700" b="0" i="0" u="none" strike="noStrike" cap="none" dirty="0" err="1">
                <a:solidFill>
                  <a:srgbClr val="1A1A13"/>
                </a:solidFill>
                <a:latin typeface="Lato Light"/>
                <a:ea typeface="Lato Light"/>
                <a:cs typeface="Lato Light"/>
                <a:sym typeface="Lato Light"/>
              </a:rPr>
              <a:t>Nota:M</a:t>
            </a:r>
            <a:r>
              <a:rPr lang="pt-BR" sz="700" b="0" i="0" u="none" strike="noStrike" cap="none" dirty="0">
                <a:solidFill>
                  <a:srgbClr val="1A1A13"/>
                </a:solidFill>
                <a:latin typeface="Lato Light"/>
                <a:ea typeface="Lato Light"/>
                <a:cs typeface="Lato Light"/>
                <a:sym typeface="Lato Light"/>
              </a:rPr>
              <a:t> = mês(es); A = ano(s).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83">
          <a:extLst>
            <a:ext uri="{FF2B5EF4-FFF2-40B4-BE49-F238E27FC236}">
              <a16:creationId xmlns:a16="http://schemas.microsoft.com/office/drawing/2014/main" id="{D439BA53-40FE-B682-C276-1018286D860B}"/>
            </a:ext>
          </a:extLst>
        </p:cNvPr>
        <p:cNvGrpSpPr/>
        <p:nvPr/>
      </p:nvGrpSpPr>
      <p:grpSpPr>
        <a:xfrm>
          <a:off x="0" y="0"/>
          <a:ext cx="0" cy="0"/>
          <a:chOff x="0" y="0"/>
          <a:chExt cx="0" cy="0"/>
        </a:xfrm>
      </p:grpSpPr>
      <p:sp>
        <p:nvSpPr>
          <p:cNvPr id="62" name="Rectangle: Top Corners Rounded 61">
            <a:extLst>
              <a:ext uri="{FF2B5EF4-FFF2-40B4-BE49-F238E27FC236}">
                <a16:creationId xmlns:a16="http://schemas.microsoft.com/office/drawing/2014/main" id="{495C97DE-3203-8B26-2C9C-9EACCC65FC08}"/>
              </a:ext>
            </a:extLst>
          </p:cNvPr>
          <p:cNvSpPr/>
          <p:nvPr/>
        </p:nvSpPr>
        <p:spPr>
          <a:xfrm>
            <a:off x="2623483" y="1498293"/>
            <a:ext cx="1719457" cy="614042"/>
          </a:xfrm>
          <a:prstGeom prst="round2SameRect">
            <a:avLst>
              <a:gd name="adj1" fmla="val 46537"/>
              <a:gd name="adj2" fmla="val 0"/>
            </a:avLst>
          </a:prstGeom>
          <a:solidFill>
            <a:srgbClr val="FFCE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Top Corners Rounded 62">
            <a:extLst>
              <a:ext uri="{FF2B5EF4-FFF2-40B4-BE49-F238E27FC236}">
                <a16:creationId xmlns:a16="http://schemas.microsoft.com/office/drawing/2014/main" id="{4058BD87-2929-D6BA-08F1-DA11965BBA9A}"/>
              </a:ext>
            </a:extLst>
          </p:cNvPr>
          <p:cNvSpPr/>
          <p:nvPr/>
        </p:nvSpPr>
        <p:spPr>
          <a:xfrm>
            <a:off x="4627259" y="1498293"/>
            <a:ext cx="1719457" cy="614042"/>
          </a:xfrm>
          <a:prstGeom prst="round2SameRect">
            <a:avLst>
              <a:gd name="adj1" fmla="val 46537"/>
              <a:gd name="adj2" fmla="val 0"/>
            </a:avLst>
          </a:prstGeom>
          <a:solidFill>
            <a:srgbClr val="FFCE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Top Corners Rounded 127">
            <a:extLst>
              <a:ext uri="{FF2B5EF4-FFF2-40B4-BE49-F238E27FC236}">
                <a16:creationId xmlns:a16="http://schemas.microsoft.com/office/drawing/2014/main" id="{1637E82E-7C94-0ED6-88A5-30D788C18177}"/>
              </a:ext>
            </a:extLst>
          </p:cNvPr>
          <p:cNvSpPr/>
          <p:nvPr/>
        </p:nvSpPr>
        <p:spPr>
          <a:xfrm>
            <a:off x="6626599" y="1498293"/>
            <a:ext cx="1719457" cy="614042"/>
          </a:xfrm>
          <a:prstGeom prst="round2SameRect">
            <a:avLst>
              <a:gd name="adj1" fmla="val 46537"/>
              <a:gd name="adj2" fmla="val 0"/>
            </a:avLst>
          </a:prstGeom>
          <a:solidFill>
            <a:srgbClr val="FFCE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55">
            <a:extLst>
              <a:ext uri="{FF2B5EF4-FFF2-40B4-BE49-F238E27FC236}">
                <a16:creationId xmlns:a16="http://schemas.microsoft.com/office/drawing/2014/main" id="{277F239B-AE87-1CC8-0BAA-4F9915E6AF58}"/>
              </a:ext>
            </a:extLst>
          </p:cNvPr>
          <p:cNvSpPr/>
          <p:nvPr/>
        </p:nvSpPr>
        <p:spPr>
          <a:xfrm>
            <a:off x="619706" y="1498293"/>
            <a:ext cx="1719457" cy="614042"/>
          </a:xfrm>
          <a:prstGeom prst="round2SameRect">
            <a:avLst>
              <a:gd name="adj1" fmla="val 46537"/>
              <a:gd name="adj2" fmla="val 0"/>
            </a:avLst>
          </a:prstGeom>
          <a:solidFill>
            <a:srgbClr val="FFCE00"/>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62CC4A1-EFDB-70A6-DB35-01FF803F1BE8}"/>
              </a:ext>
            </a:extLst>
          </p:cNvPr>
          <p:cNvSpPr/>
          <p:nvPr/>
        </p:nvSpPr>
        <p:spPr>
          <a:xfrm>
            <a:off x="619706" y="1486889"/>
            <a:ext cx="1719457" cy="3172423"/>
          </a:xfrm>
          <a:prstGeom prst="roundRect">
            <a:avLst/>
          </a:prstGeom>
          <a:no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3CA0F79-8EB0-A5A8-C469-885B379D0D66}"/>
              </a:ext>
            </a:extLst>
          </p:cNvPr>
          <p:cNvSpPr/>
          <p:nvPr/>
        </p:nvSpPr>
        <p:spPr>
          <a:xfrm>
            <a:off x="2623483" y="1486889"/>
            <a:ext cx="1719457" cy="3172423"/>
          </a:xfrm>
          <a:prstGeom prst="roundRect">
            <a:avLst/>
          </a:prstGeom>
          <a:no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CCD4D73-CF2C-4E72-F806-EA9890FF5E60}"/>
              </a:ext>
            </a:extLst>
          </p:cNvPr>
          <p:cNvSpPr/>
          <p:nvPr/>
        </p:nvSpPr>
        <p:spPr>
          <a:xfrm>
            <a:off x="4627260" y="1486889"/>
            <a:ext cx="1719457" cy="3172423"/>
          </a:xfrm>
          <a:prstGeom prst="roundRect">
            <a:avLst/>
          </a:prstGeom>
          <a:no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AAA5406-580B-BCF9-FD1B-4B86C44A3F73}"/>
              </a:ext>
            </a:extLst>
          </p:cNvPr>
          <p:cNvSpPr/>
          <p:nvPr/>
        </p:nvSpPr>
        <p:spPr>
          <a:xfrm>
            <a:off x="6631037" y="1486889"/>
            <a:ext cx="1719457" cy="3172423"/>
          </a:xfrm>
          <a:prstGeom prst="roundRect">
            <a:avLst/>
          </a:prstGeom>
          <a:no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Google Shape;184;p8">
            <a:extLst>
              <a:ext uri="{FF2B5EF4-FFF2-40B4-BE49-F238E27FC236}">
                <a16:creationId xmlns:a16="http://schemas.microsoft.com/office/drawing/2014/main" id="{9D519704-F564-7EB9-60FF-AEBCE706259A}"/>
              </a:ext>
            </a:extLst>
          </p:cNvPr>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dirty="0"/>
              <a:t>RENDA FIXA | RANKING DE FUNDOS NEGOCIADOS (ETFS)</a:t>
            </a:r>
            <a:endParaRPr sz="2000" dirty="0"/>
          </a:p>
        </p:txBody>
      </p:sp>
      <p:sp>
        <p:nvSpPr>
          <p:cNvPr id="185" name="Google Shape;185;p8">
            <a:extLst>
              <a:ext uri="{FF2B5EF4-FFF2-40B4-BE49-F238E27FC236}">
                <a16:creationId xmlns:a16="http://schemas.microsoft.com/office/drawing/2014/main" id="{F46177A2-8FE4-CEC3-B4C9-1F97CA8C7DC1}"/>
              </a:ext>
            </a:extLst>
          </p:cNvPr>
          <p:cNvSpPr txBox="1"/>
          <p:nvPr/>
        </p:nvSpPr>
        <p:spPr>
          <a:xfrm>
            <a:off x="619706" y="4767262"/>
            <a:ext cx="7732132" cy="18750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85858"/>
              </a:buClr>
              <a:buSzPts val="2800"/>
              <a:buFont typeface="Arial"/>
              <a:buNone/>
            </a:pPr>
            <a:r>
              <a:rPr lang="pt-BR" sz="700" b="0" i="0" u="none" strike="noStrike" cap="none" dirty="0">
                <a:solidFill>
                  <a:srgbClr val="212121"/>
                </a:solidFill>
                <a:latin typeface="Lato Light"/>
                <a:ea typeface="Lato Light"/>
                <a:cs typeface="Lato Light"/>
                <a:sym typeface="Lato Light"/>
              </a:rPr>
              <a:t>Fontes: </a:t>
            </a:r>
            <a:r>
              <a:rPr lang="pt-BR" sz="700" dirty="0">
                <a:solidFill>
                  <a:srgbClr val="212121"/>
                </a:solidFill>
                <a:latin typeface="Lato Light"/>
                <a:ea typeface="Lato Light"/>
                <a:cs typeface="Lato Light"/>
                <a:sym typeface="Lato Light"/>
              </a:rPr>
              <a:t>Morningstars e ETF.com. Data de consulta: 16/02/2024</a:t>
            </a:r>
            <a:endParaRPr sz="1400" b="0" i="0" u="none" strike="noStrike" cap="none" dirty="0">
              <a:solidFill>
                <a:srgbClr val="000000"/>
              </a:solidFill>
              <a:latin typeface="Arial"/>
              <a:ea typeface="Arial"/>
              <a:cs typeface="Arial"/>
              <a:sym typeface="Arial"/>
            </a:endParaRPr>
          </a:p>
        </p:txBody>
      </p:sp>
      <p:sp>
        <p:nvSpPr>
          <p:cNvPr id="2" name="Google Shape;117;p4">
            <a:extLst>
              <a:ext uri="{FF2B5EF4-FFF2-40B4-BE49-F238E27FC236}">
                <a16:creationId xmlns:a16="http://schemas.microsoft.com/office/drawing/2014/main" id="{D0565914-35F8-1413-3006-48762CA50D40}"/>
              </a:ext>
            </a:extLst>
          </p:cNvPr>
          <p:cNvSpPr txBox="1">
            <a:spLocks/>
          </p:cNvSpPr>
          <p:nvPr/>
        </p:nvSpPr>
        <p:spPr>
          <a:xfrm>
            <a:off x="619706" y="860746"/>
            <a:ext cx="7559675" cy="26314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85858"/>
              </a:buClr>
              <a:buSzPts val="2800"/>
            </a:pPr>
            <a:r>
              <a:rPr lang="pt-BR" sz="1100" dirty="0">
                <a:latin typeface="Lato Light" panose="020F0502020204030203" pitchFamily="34" charset="0"/>
                <a:ea typeface="Lato Light" panose="020F0502020204030203" pitchFamily="34" charset="0"/>
                <a:cs typeface="Lato Light" panose="020F0502020204030203" pitchFamily="34" charset="0"/>
              </a:rPr>
              <a:t>Os 3 maiores ETFs em cada categoria de renda fixa, classificados por tamanho do fundo.</a:t>
            </a:r>
          </a:p>
        </p:txBody>
      </p:sp>
      <p:sp>
        <p:nvSpPr>
          <p:cNvPr id="15" name="Google Shape;117;p4">
            <a:extLst>
              <a:ext uri="{FF2B5EF4-FFF2-40B4-BE49-F238E27FC236}">
                <a16:creationId xmlns:a16="http://schemas.microsoft.com/office/drawing/2014/main" id="{B1259C4E-6CA9-0866-363C-7CAB601E2246}"/>
              </a:ext>
            </a:extLst>
          </p:cNvPr>
          <p:cNvSpPr txBox="1">
            <a:spLocks/>
          </p:cNvSpPr>
          <p:nvPr/>
        </p:nvSpPr>
        <p:spPr>
          <a:xfrm>
            <a:off x="723013" y="1689808"/>
            <a:ext cx="1457187" cy="2861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Tesouro EUA</a:t>
            </a:r>
          </a:p>
          <a:p>
            <a:pPr algn="ct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Curto Prazo</a:t>
            </a:r>
          </a:p>
        </p:txBody>
      </p:sp>
      <p:sp>
        <p:nvSpPr>
          <p:cNvPr id="16" name="Google Shape;117;p4">
            <a:extLst>
              <a:ext uri="{FF2B5EF4-FFF2-40B4-BE49-F238E27FC236}">
                <a16:creationId xmlns:a16="http://schemas.microsoft.com/office/drawing/2014/main" id="{864A90A8-E64E-4D7E-7915-3D7E50D7C46C}"/>
              </a:ext>
            </a:extLst>
          </p:cNvPr>
          <p:cNvSpPr txBox="1">
            <a:spLocks/>
          </p:cNvSpPr>
          <p:nvPr/>
        </p:nvSpPr>
        <p:spPr>
          <a:xfrm>
            <a:off x="2757719" y="1689808"/>
            <a:ext cx="1457187" cy="2861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Tesouro EUA</a:t>
            </a:r>
          </a:p>
          <a:p>
            <a:pPr algn="ct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Longo Prazo</a:t>
            </a:r>
          </a:p>
        </p:txBody>
      </p:sp>
      <p:sp>
        <p:nvSpPr>
          <p:cNvPr id="17" name="Google Shape;117;p4">
            <a:extLst>
              <a:ext uri="{FF2B5EF4-FFF2-40B4-BE49-F238E27FC236}">
                <a16:creationId xmlns:a16="http://schemas.microsoft.com/office/drawing/2014/main" id="{E8CBCC12-EE92-2C21-032A-FC45059AF642}"/>
              </a:ext>
            </a:extLst>
          </p:cNvPr>
          <p:cNvSpPr txBox="1">
            <a:spLocks/>
          </p:cNvSpPr>
          <p:nvPr/>
        </p:nvSpPr>
        <p:spPr>
          <a:xfrm>
            <a:off x="4774557" y="1689808"/>
            <a:ext cx="1457187" cy="2861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Crédito Privado</a:t>
            </a:r>
          </a:p>
          <a:p>
            <a:pPr algn="ctr">
              <a:buClr>
                <a:srgbClr val="585858"/>
              </a:buClr>
              <a:buSzPts val="2800"/>
            </a:pPr>
            <a:r>
              <a:rPr lang="pt-BR" sz="1100" b="1" i="1" dirty="0" err="1">
                <a:latin typeface="Lato Light" panose="020F0502020204030203" pitchFamily="34" charset="0"/>
                <a:ea typeface="Lato Light" panose="020F0502020204030203" pitchFamily="34" charset="0"/>
                <a:cs typeface="Lato Light" panose="020F0502020204030203" pitchFamily="34" charset="0"/>
              </a:rPr>
              <a:t>Investment</a:t>
            </a:r>
            <a:r>
              <a:rPr lang="pt-BR" sz="1100" b="1" i="1" dirty="0">
                <a:latin typeface="Lato Light" panose="020F0502020204030203" pitchFamily="34" charset="0"/>
                <a:ea typeface="Lato Light" panose="020F0502020204030203" pitchFamily="34" charset="0"/>
                <a:cs typeface="Lato Light" panose="020F0502020204030203" pitchFamily="34" charset="0"/>
              </a:rPr>
              <a:t> Grade</a:t>
            </a:r>
          </a:p>
        </p:txBody>
      </p:sp>
      <p:sp>
        <p:nvSpPr>
          <p:cNvPr id="18" name="Google Shape;117;p4">
            <a:extLst>
              <a:ext uri="{FF2B5EF4-FFF2-40B4-BE49-F238E27FC236}">
                <a16:creationId xmlns:a16="http://schemas.microsoft.com/office/drawing/2014/main" id="{35B7B73E-F7A9-376F-15C8-C5C10D09BF7F}"/>
              </a:ext>
            </a:extLst>
          </p:cNvPr>
          <p:cNvSpPr txBox="1">
            <a:spLocks/>
          </p:cNvSpPr>
          <p:nvPr/>
        </p:nvSpPr>
        <p:spPr>
          <a:xfrm>
            <a:off x="6769456" y="1689808"/>
            <a:ext cx="1457187" cy="28615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Crédito Privado</a:t>
            </a:r>
          </a:p>
          <a:p>
            <a:pPr algn="ctr">
              <a:buClr>
                <a:srgbClr val="585858"/>
              </a:buClr>
              <a:buSzPts val="2800"/>
            </a:pPr>
            <a:r>
              <a:rPr lang="pt-BR" sz="1100" b="1" i="1" dirty="0">
                <a:latin typeface="Lato Light" panose="020F0502020204030203" pitchFamily="34" charset="0"/>
                <a:ea typeface="Lato Light" panose="020F0502020204030203" pitchFamily="34" charset="0"/>
                <a:cs typeface="Lato Light" panose="020F0502020204030203" pitchFamily="34" charset="0"/>
              </a:rPr>
              <a:t>High Yield</a:t>
            </a:r>
          </a:p>
        </p:txBody>
      </p:sp>
      <p:pic>
        <p:nvPicPr>
          <p:cNvPr id="31" name="Picture 30">
            <a:extLst>
              <a:ext uri="{FF2B5EF4-FFF2-40B4-BE49-F238E27FC236}">
                <a16:creationId xmlns:a16="http://schemas.microsoft.com/office/drawing/2014/main" id="{A9C9991F-B72A-97C3-1CB8-F1EB48F1CC1B}"/>
              </a:ext>
            </a:extLst>
          </p:cNvPr>
          <p:cNvPicPr>
            <a:picLocks noChangeAspect="1"/>
          </p:cNvPicPr>
          <p:nvPr/>
        </p:nvPicPr>
        <p:blipFill>
          <a:blip r:embed="rId3"/>
          <a:stretch>
            <a:fillRect/>
          </a:stretch>
        </p:blipFill>
        <p:spPr>
          <a:xfrm>
            <a:off x="691642" y="2353131"/>
            <a:ext cx="347539" cy="347539"/>
          </a:xfrm>
          <a:prstGeom prst="rect">
            <a:avLst/>
          </a:prstGeom>
        </p:spPr>
      </p:pic>
      <p:sp>
        <p:nvSpPr>
          <p:cNvPr id="35" name="Google Shape;117;p4">
            <a:extLst>
              <a:ext uri="{FF2B5EF4-FFF2-40B4-BE49-F238E27FC236}">
                <a16:creationId xmlns:a16="http://schemas.microsoft.com/office/drawing/2014/main" id="{EB058955-5A75-9E0E-8C95-17CED7E8814E}"/>
              </a:ext>
            </a:extLst>
          </p:cNvPr>
          <p:cNvSpPr txBox="1">
            <a:spLocks/>
          </p:cNvSpPr>
          <p:nvPr/>
        </p:nvSpPr>
        <p:spPr>
          <a:xfrm>
            <a:off x="1121851" y="2335718"/>
            <a:ext cx="1217311" cy="19470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SGOV</a:t>
            </a:r>
          </a:p>
          <a:p>
            <a:pPr>
              <a:buClr>
                <a:srgbClr val="585858"/>
              </a:buClr>
              <a:buSzPts val="2800"/>
            </a:pPr>
            <a:r>
              <a:rPr lang="en-US" sz="800" dirty="0">
                <a:latin typeface="Lato Light" panose="020F0502020204030203" pitchFamily="34" charset="0"/>
                <a:ea typeface="Lato Light" panose="020F0502020204030203" pitchFamily="34" charset="0"/>
                <a:cs typeface="Lato Light" panose="020F0502020204030203" pitchFamily="34" charset="0"/>
              </a:rPr>
              <a:t>iShares</a:t>
            </a:r>
            <a:r>
              <a:rPr lang="pt-BR" sz="800" dirty="0">
                <a:latin typeface="Lato Light" panose="020F0502020204030203" pitchFamily="34" charset="0"/>
                <a:ea typeface="Lato Light" panose="020F0502020204030203" pitchFamily="34" charset="0"/>
                <a:cs typeface="Lato Light" panose="020F0502020204030203" pitchFamily="34" charset="0"/>
              </a:rPr>
              <a:t>:</a:t>
            </a:r>
            <a:r>
              <a:rPr lang="en-US" sz="800" dirty="0">
                <a:latin typeface="Lato Light" panose="020F0502020204030203" pitchFamily="34" charset="0"/>
                <a:ea typeface="Lato Light" panose="020F0502020204030203" pitchFamily="34" charset="0"/>
                <a:cs typeface="Lato Light" panose="020F0502020204030203" pitchFamily="34" charset="0"/>
              </a:rPr>
              <a:t> 0-3 Meses</a:t>
            </a:r>
          </a:p>
          <a:p>
            <a:pPr>
              <a:buClr>
                <a:srgbClr val="585858"/>
              </a:buClr>
              <a:buSzPts val="2800"/>
            </a:pPr>
            <a:r>
              <a:rPr lang="en-US" sz="800" dirty="0">
                <a:latin typeface="Lato Light" panose="020F0502020204030203" pitchFamily="34" charset="0"/>
                <a:ea typeface="Lato Light" panose="020F0502020204030203" pitchFamily="34" charset="0"/>
                <a:cs typeface="Lato Light" panose="020F0502020204030203" pitchFamily="34" charset="0"/>
              </a:rPr>
              <a:t>(US$ 14 B)</a:t>
            </a: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TFLO</a:t>
            </a:r>
          </a:p>
          <a:p>
            <a:pPr>
              <a:buClr>
                <a:srgbClr val="585858"/>
              </a:buClr>
              <a:buSzPts val="2800"/>
            </a:pPr>
            <a:r>
              <a:rPr lang="en-US" sz="800" dirty="0">
                <a:latin typeface="Lato Light" panose="020F0502020204030203" pitchFamily="34" charset="0"/>
                <a:ea typeface="Lato Light" panose="020F0502020204030203" pitchFamily="34" charset="0"/>
                <a:cs typeface="Lato Light" panose="020F0502020204030203" pitchFamily="34" charset="0"/>
              </a:rPr>
              <a:t>iShares</a:t>
            </a:r>
            <a:r>
              <a:rPr lang="pt-BR" sz="800" dirty="0">
                <a:latin typeface="Lato Light" panose="020F0502020204030203" pitchFamily="34" charset="0"/>
                <a:ea typeface="Lato Light" panose="020F0502020204030203" pitchFamily="34" charset="0"/>
                <a:cs typeface="Lato Light" panose="020F0502020204030203" pitchFamily="34" charset="0"/>
              </a:rPr>
              <a:t>:</a:t>
            </a:r>
            <a:r>
              <a:rPr lang="en-US" sz="800" dirty="0">
                <a:latin typeface="Lato Light" panose="020F0502020204030203" pitchFamily="34" charset="0"/>
                <a:ea typeface="Lato Light" panose="020F0502020204030203" pitchFamily="34" charset="0"/>
                <a:cs typeface="Lato Light" panose="020F0502020204030203" pitchFamily="34" charset="0"/>
              </a:rPr>
              <a:t> Float</a:t>
            </a:r>
          </a:p>
          <a:p>
            <a:pPr>
              <a:buClr>
                <a:srgbClr val="585858"/>
              </a:buClr>
              <a:buSzPts val="2800"/>
            </a:pPr>
            <a:r>
              <a:rPr lang="en-US" sz="800" dirty="0">
                <a:latin typeface="Lato Light" panose="020F0502020204030203" pitchFamily="34" charset="0"/>
                <a:ea typeface="Lato Light" panose="020F0502020204030203" pitchFamily="34" charset="0"/>
                <a:cs typeface="Lato Light" panose="020F0502020204030203" pitchFamily="34" charset="0"/>
              </a:rPr>
              <a:t>(US$ 10 B)</a:t>
            </a: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MINT</a:t>
            </a:r>
          </a:p>
          <a:p>
            <a:pPr>
              <a:buClr>
                <a:srgbClr val="585858"/>
              </a:buClr>
              <a:buSzPts val="2800"/>
            </a:pPr>
            <a:r>
              <a:rPr lang="en-US" sz="800" dirty="0" err="1">
                <a:latin typeface="Lato Light" panose="020F0502020204030203" pitchFamily="34" charset="0"/>
                <a:ea typeface="Lato Light" panose="020F0502020204030203" pitchFamily="34" charset="0"/>
                <a:cs typeface="Lato Light" panose="020F0502020204030203" pitchFamily="34" charset="0"/>
              </a:rPr>
              <a:t>Pimco</a:t>
            </a:r>
            <a:r>
              <a:rPr lang="pt-BR" sz="800" dirty="0">
                <a:latin typeface="Lato Light" panose="020F0502020204030203" pitchFamily="34" charset="0"/>
                <a:ea typeface="Lato Light" panose="020F0502020204030203" pitchFamily="34" charset="0"/>
                <a:cs typeface="Lato Light" panose="020F0502020204030203" pitchFamily="34" charset="0"/>
              </a:rPr>
              <a:t>:</a:t>
            </a:r>
            <a:r>
              <a:rPr lang="en-US" sz="800" dirty="0">
                <a:latin typeface="Lato Light" panose="020F0502020204030203" pitchFamily="34" charset="0"/>
                <a:ea typeface="Lato Light" panose="020F0502020204030203" pitchFamily="34" charset="0"/>
                <a:cs typeface="Lato Light" panose="020F0502020204030203" pitchFamily="34" charset="0"/>
              </a:rPr>
              <a:t> Short</a:t>
            </a:r>
          </a:p>
          <a:p>
            <a:pPr>
              <a:buClr>
                <a:srgbClr val="585858"/>
              </a:buClr>
              <a:buSzPts val="2800"/>
            </a:pPr>
            <a:r>
              <a:rPr lang="en-US" sz="800" dirty="0">
                <a:latin typeface="Lato Light" panose="020F0502020204030203" pitchFamily="34" charset="0"/>
                <a:ea typeface="Lato Light" panose="020F0502020204030203" pitchFamily="34" charset="0"/>
                <a:cs typeface="Lato Light" panose="020F0502020204030203" pitchFamily="34" charset="0"/>
              </a:rPr>
              <a:t>(US$ 9 B)</a:t>
            </a: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39" name="Picture 38">
            <a:extLst>
              <a:ext uri="{FF2B5EF4-FFF2-40B4-BE49-F238E27FC236}">
                <a16:creationId xmlns:a16="http://schemas.microsoft.com/office/drawing/2014/main" id="{08AEFE6D-4152-CCB1-6CAC-0CE4DB6DDD08}"/>
              </a:ext>
            </a:extLst>
          </p:cNvPr>
          <p:cNvPicPr>
            <a:picLocks noChangeAspect="1"/>
          </p:cNvPicPr>
          <p:nvPr/>
        </p:nvPicPr>
        <p:blipFill>
          <a:blip r:embed="rId4">
            <a:lum bright="70000" contrast="-70000"/>
          </a:blip>
          <a:stretch>
            <a:fillRect/>
          </a:stretch>
        </p:blipFill>
        <p:spPr>
          <a:xfrm>
            <a:off x="766168" y="3165613"/>
            <a:ext cx="216000" cy="216000"/>
          </a:xfrm>
          <a:prstGeom prst="rect">
            <a:avLst/>
          </a:prstGeom>
        </p:spPr>
      </p:pic>
      <p:pic>
        <p:nvPicPr>
          <p:cNvPr id="40" name="Picture 39">
            <a:extLst>
              <a:ext uri="{FF2B5EF4-FFF2-40B4-BE49-F238E27FC236}">
                <a16:creationId xmlns:a16="http://schemas.microsoft.com/office/drawing/2014/main" id="{60E0BA91-48FE-B99B-3829-366EE6B9C094}"/>
              </a:ext>
            </a:extLst>
          </p:cNvPr>
          <p:cNvPicPr>
            <a:picLocks noChangeAspect="1"/>
          </p:cNvPicPr>
          <p:nvPr/>
        </p:nvPicPr>
        <p:blipFill>
          <a:blip r:embed="rId4">
            <a:duotone>
              <a:schemeClr val="accent4">
                <a:shade val="45000"/>
                <a:satMod val="135000"/>
              </a:schemeClr>
              <a:prstClr val="white"/>
            </a:duotone>
            <a:alphaModFix amt="35000"/>
          </a:blip>
          <a:stretch>
            <a:fillRect/>
          </a:stretch>
        </p:blipFill>
        <p:spPr>
          <a:xfrm>
            <a:off x="766168" y="3956830"/>
            <a:ext cx="216000" cy="216000"/>
          </a:xfrm>
          <a:prstGeom prst="rect">
            <a:avLst/>
          </a:prstGeom>
        </p:spPr>
      </p:pic>
      <p:pic>
        <p:nvPicPr>
          <p:cNvPr id="43" name="Picture 42">
            <a:extLst>
              <a:ext uri="{FF2B5EF4-FFF2-40B4-BE49-F238E27FC236}">
                <a16:creationId xmlns:a16="http://schemas.microsoft.com/office/drawing/2014/main" id="{3D9699AF-EEA8-D99E-C906-1246F7D555CB}"/>
              </a:ext>
            </a:extLst>
          </p:cNvPr>
          <p:cNvPicPr>
            <a:picLocks noChangeAspect="1"/>
          </p:cNvPicPr>
          <p:nvPr/>
        </p:nvPicPr>
        <p:blipFill>
          <a:blip r:embed="rId3"/>
          <a:stretch>
            <a:fillRect/>
          </a:stretch>
        </p:blipFill>
        <p:spPr>
          <a:xfrm>
            <a:off x="2695420" y="2353131"/>
            <a:ext cx="347539" cy="347539"/>
          </a:xfrm>
          <a:prstGeom prst="rect">
            <a:avLst/>
          </a:prstGeom>
        </p:spPr>
      </p:pic>
      <p:sp>
        <p:nvSpPr>
          <p:cNvPr id="44" name="Google Shape;117;p4">
            <a:extLst>
              <a:ext uri="{FF2B5EF4-FFF2-40B4-BE49-F238E27FC236}">
                <a16:creationId xmlns:a16="http://schemas.microsoft.com/office/drawing/2014/main" id="{F72B307F-AC87-ED4B-EA41-36D2BE219271}"/>
              </a:ext>
            </a:extLst>
          </p:cNvPr>
          <p:cNvSpPr txBox="1">
            <a:spLocks/>
          </p:cNvSpPr>
          <p:nvPr/>
        </p:nvSpPr>
        <p:spPr>
          <a:xfrm>
            <a:off x="3125629" y="2335718"/>
            <a:ext cx="1217311" cy="19470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TLT</a:t>
            </a:r>
          </a:p>
          <a:p>
            <a:pPr>
              <a:buClr>
                <a:srgbClr val="585858"/>
              </a:buClr>
              <a:buSzPts val="2800"/>
            </a:pPr>
            <a:r>
              <a:rPr lang="pt-BR" sz="800" dirty="0">
                <a:latin typeface="Lato Light" panose="020F0502020204030203" pitchFamily="34" charset="0"/>
                <a:ea typeface="Lato Light" panose="020F0502020204030203" pitchFamily="34" charset="0"/>
                <a:cs typeface="Lato Light" panose="020F0502020204030203" pitchFamily="34" charset="0"/>
              </a:rPr>
              <a:t>iShares: 20+ Year</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en-US" sz="800" dirty="0">
                <a:latin typeface="Lato Light" panose="020F0502020204030203" pitchFamily="34" charset="0"/>
                <a:ea typeface="Lato Light" panose="020F0502020204030203" pitchFamily="34" charset="0"/>
                <a:cs typeface="Lato Light" panose="020F0502020204030203" pitchFamily="34" charset="0"/>
              </a:rPr>
              <a:t>(US$ 49B)</a:t>
            </a: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VGLT</a:t>
            </a:r>
          </a:p>
          <a:p>
            <a:pPr>
              <a:buClr>
                <a:srgbClr val="585858"/>
              </a:buClr>
              <a:buSzPts val="2800"/>
            </a:pPr>
            <a:r>
              <a:rPr lang="pt-BR" sz="800" dirty="0">
                <a:latin typeface="Lato Light" panose="020F0502020204030203" pitchFamily="34" charset="0"/>
                <a:ea typeface="Lato Light" panose="020F0502020204030203" pitchFamily="34" charset="0"/>
                <a:cs typeface="Lato Light" panose="020F0502020204030203" pitchFamily="34" charset="0"/>
              </a:rPr>
              <a:t>Vanguard: Long-Term</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en-US" sz="800" dirty="0">
                <a:latin typeface="Lato Light" panose="020F0502020204030203" pitchFamily="34" charset="0"/>
                <a:ea typeface="Lato Light" panose="020F0502020204030203" pitchFamily="34" charset="0"/>
                <a:cs typeface="Lato Light" panose="020F0502020204030203" pitchFamily="34" charset="0"/>
              </a:rPr>
              <a:t>(US$ 10B)</a:t>
            </a: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SPTL</a:t>
            </a:r>
          </a:p>
          <a:p>
            <a:pPr>
              <a:buClr>
                <a:srgbClr val="585858"/>
              </a:buClr>
              <a:buSzPts val="2800"/>
            </a:pPr>
            <a:r>
              <a:rPr lang="pt-BR" sz="800" dirty="0">
                <a:latin typeface="Lato Light" panose="020F0502020204030203" pitchFamily="34" charset="0"/>
                <a:ea typeface="Lato Light" panose="020F0502020204030203" pitchFamily="34" charset="0"/>
                <a:cs typeface="Lato Light" panose="020F0502020204030203" pitchFamily="34" charset="0"/>
              </a:rPr>
              <a:t>SPDR: Portfolio Long Term</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en-US" sz="800" dirty="0">
                <a:latin typeface="Lato Light" panose="020F0502020204030203" pitchFamily="34" charset="0"/>
                <a:ea typeface="Lato Light" panose="020F0502020204030203" pitchFamily="34" charset="0"/>
                <a:cs typeface="Lato Light" panose="020F0502020204030203" pitchFamily="34" charset="0"/>
              </a:rPr>
              <a:t>(US$ 8B)</a:t>
            </a: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45" name="Picture 44">
            <a:extLst>
              <a:ext uri="{FF2B5EF4-FFF2-40B4-BE49-F238E27FC236}">
                <a16:creationId xmlns:a16="http://schemas.microsoft.com/office/drawing/2014/main" id="{A65C0059-C797-5B04-E889-339FB8A294EF}"/>
              </a:ext>
            </a:extLst>
          </p:cNvPr>
          <p:cNvPicPr>
            <a:picLocks noChangeAspect="1"/>
          </p:cNvPicPr>
          <p:nvPr/>
        </p:nvPicPr>
        <p:blipFill>
          <a:blip r:embed="rId4">
            <a:lum bright="70000" contrast="-70000"/>
          </a:blip>
          <a:stretch>
            <a:fillRect/>
          </a:stretch>
        </p:blipFill>
        <p:spPr>
          <a:xfrm>
            <a:off x="2769946" y="3165613"/>
            <a:ext cx="216000" cy="216000"/>
          </a:xfrm>
          <a:prstGeom prst="rect">
            <a:avLst/>
          </a:prstGeom>
        </p:spPr>
      </p:pic>
      <p:pic>
        <p:nvPicPr>
          <p:cNvPr id="46" name="Picture 45">
            <a:extLst>
              <a:ext uri="{FF2B5EF4-FFF2-40B4-BE49-F238E27FC236}">
                <a16:creationId xmlns:a16="http://schemas.microsoft.com/office/drawing/2014/main" id="{88B34169-9F51-0E25-D349-5B6F08980A02}"/>
              </a:ext>
            </a:extLst>
          </p:cNvPr>
          <p:cNvPicPr>
            <a:picLocks noChangeAspect="1"/>
          </p:cNvPicPr>
          <p:nvPr/>
        </p:nvPicPr>
        <p:blipFill>
          <a:blip r:embed="rId4">
            <a:duotone>
              <a:schemeClr val="accent4">
                <a:shade val="45000"/>
                <a:satMod val="135000"/>
              </a:schemeClr>
              <a:prstClr val="white"/>
            </a:duotone>
            <a:alphaModFix amt="35000"/>
          </a:blip>
          <a:stretch>
            <a:fillRect/>
          </a:stretch>
        </p:blipFill>
        <p:spPr>
          <a:xfrm>
            <a:off x="2769946" y="3956830"/>
            <a:ext cx="216000" cy="216000"/>
          </a:xfrm>
          <a:prstGeom prst="rect">
            <a:avLst/>
          </a:prstGeom>
        </p:spPr>
      </p:pic>
      <p:pic>
        <p:nvPicPr>
          <p:cNvPr id="47" name="Picture 46">
            <a:extLst>
              <a:ext uri="{FF2B5EF4-FFF2-40B4-BE49-F238E27FC236}">
                <a16:creationId xmlns:a16="http://schemas.microsoft.com/office/drawing/2014/main" id="{01D9401E-8FB6-6869-3027-22728BC65527}"/>
              </a:ext>
            </a:extLst>
          </p:cNvPr>
          <p:cNvPicPr>
            <a:picLocks noChangeAspect="1"/>
          </p:cNvPicPr>
          <p:nvPr/>
        </p:nvPicPr>
        <p:blipFill>
          <a:blip r:embed="rId3"/>
          <a:stretch>
            <a:fillRect/>
          </a:stretch>
        </p:blipFill>
        <p:spPr>
          <a:xfrm>
            <a:off x="4676802" y="2353131"/>
            <a:ext cx="347539" cy="347539"/>
          </a:xfrm>
          <a:prstGeom prst="rect">
            <a:avLst/>
          </a:prstGeom>
        </p:spPr>
      </p:pic>
      <p:pic>
        <p:nvPicPr>
          <p:cNvPr id="49" name="Picture 48">
            <a:extLst>
              <a:ext uri="{FF2B5EF4-FFF2-40B4-BE49-F238E27FC236}">
                <a16:creationId xmlns:a16="http://schemas.microsoft.com/office/drawing/2014/main" id="{71448A1D-4243-036A-FDC3-DA722998F67E}"/>
              </a:ext>
            </a:extLst>
          </p:cNvPr>
          <p:cNvPicPr>
            <a:picLocks noChangeAspect="1"/>
          </p:cNvPicPr>
          <p:nvPr/>
        </p:nvPicPr>
        <p:blipFill>
          <a:blip r:embed="rId4">
            <a:lum bright="70000" contrast="-70000"/>
          </a:blip>
          <a:stretch>
            <a:fillRect/>
          </a:stretch>
        </p:blipFill>
        <p:spPr>
          <a:xfrm>
            <a:off x="4751328" y="3165613"/>
            <a:ext cx="216000" cy="216000"/>
          </a:xfrm>
          <a:prstGeom prst="rect">
            <a:avLst/>
          </a:prstGeom>
        </p:spPr>
      </p:pic>
      <p:pic>
        <p:nvPicPr>
          <p:cNvPr id="50" name="Picture 49">
            <a:extLst>
              <a:ext uri="{FF2B5EF4-FFF2-40B4-BE49-F238E27FC236}">
                <a16:creationId xmlns:a16="http://schemas.microsoft.com/office/drawing/2014/main" id="{6982B1FA-5B5D-3B39-EB93-28641D03F301}"/>
              </a:ext>
            </a:extLst>
          </p:cNvPr>
          <p:cNvPicPr>
            <a:picLocks noChangeAspect="1"/>
          </p:cNvPicPr>
          <p:nvPr/>
        </p:nvPicPr>
        <p:blipFill>
          <a:blip r:embed="rId4">
            <a:duotone>
              <a:schemeClr val="accent4">
                <a:shade val="45000"/>
                <a:satMod val="135000"/>
              </a:schemeClr>
              <a:prstClr val="white"/>
            </a:duotone>
            <a:alphaModFix amt="35000"/>
          </a:blip>
          <a:stretch>
            <a:fillRect/>
          </a:stretch>
        </p:blipFill>
        <p:spPr>
          <a:xfrm>
            <a:off x="4751328" y="3956830"/>
            <a:ext cx="216000" cy="216000"/>
          </a:xfrm>
          <a:prstGeom prst="rect">
            <a:avLst/>
          </a:prstGeom>
        </p:spPr>
      </p:pic>
      <p:pic>
        <p:nvPicPr>
          <p:cNvPr id="51" name="Picture 50">
            <a:extLst>
              <a:ext uri="{FF2B5EF4-FFF2-40B4-BE49-F238E27FC236}">
                <a16:creationId xmlns:a16="http://schemas.microsoft.com/office/drawing/2014/main" id="{828107C6-0062-6D5F-AA6C-35BC6EC78DCF}"/>
              </a:ext>
            </a:extLst>
          </p:cNvPr>
          <p:cNvPicPr>
            <a:picLocks noChangeAspect="1"/>
          </p:cNvPicPr>
          <p:nvPr/>
        </p:nvPicPr>
        <p:blipFill>
          <a:blip r:embed="rId3"/>
          <a:stretch>
            <a:fillRect/>
          </a:stretch>
        </p:blipFill>
        <p:spPr>
          <a:xfrm>
            <a:off x="6713790" y="2353131"/>
            <a:ext cx="347539" cy="347539"/>
          </a:xfrm>
          <a:prstGeom prst="rect">
            <a:avLst/>
          </a:prstGeom>
        </p:spPr>
      </p:pic>
      <p:pic>
        <p:nvPicPr>
          <p:cNvPr id="53" name="Picture 52">
            <a:extLst>
              <a:ext uri="{FF2B5EF4-FFF2-40B4-BE49-F238E27FC236}">
                <a16:creationId xmlns:a16="http://schemas.microsoft.com/office/drawing/2014/main" id="{250C7C58-E8D2-4997-8830-540D9285A2D1}"/>
              </a:ext>
            </a:extLst>
          </p:cNvPr>
          <p:cNvPicPr>
            <a:picLocks noChangeAspect="1"/>
          </p:cNvPicPr>
          <p:nvPr/>
        </p:nvPicPr>
        <p:blipFill>
          <a:blip r:embed="rId4">
            <a:lum bright="70000" contrast="-70000"/>
          </a:blip>
          <a:stretch>
            <a:fillRect/>
          </a:stretch>
        </p:blipFill>
        <p:spPr>
          <a:xfrm>
            <a:off x="6788316" y="3165613"/>
            <a:ext cx="216000" cy="216000"/>
          </a:xfrm>
          <a:prstGeom prst="rect">
            <a:avLst/>
          </a:prstGeom>
        </p:spPr>
      </p:pic>
      <p:pic>
        <p:nvPicPr>
          <p:cNvPr id="54" name="Picture 53">
            <a:extLst>
              <a:ext uri="{FF2B5EF4-FFF2-40B4-BE49-F238E27FC236}">
                <a16:creationId xmlns:a16="http://schemas.microsoft.com/office/drawing/2014/main" id="{F03E8E71-7440-0798-2DB1-C44192F4DCF2}"/>
              </a:ext>
            </a:extLst>
          </p:cNvPr>
          <p:cNvPicPr>
            <a:picLocks noChangeAspect="1"/>
          </p:cNvPicPr>
          <p:nvPr/>
        </p:nvPicPr>
        <p:blipFill>
          <a:blip r:embed="rId4">
            <a:duotone>
              <a:schemeClr val="accent4">
                <a:shade val="45000"/>
                <a:satMod val="135000"/>
              </a:schemeClr>
              <a:prstClr val="white"/>
            </a:duotone>
            <a:alphaModFix amt="35000"/>
          </a:blip>
          <a:stretch>
            <a:fillRect/>
          </a:stretch>
        </p:blipFill>
        <p:spPr>
          <a:xfrm>
            <a:off x="6788316" y="3956830"/>
            <a:ext cx="216000" cy="216000"/>
          </a:xfrm>
          <a:prstGeom prst="rect">
            <a:avLst/>
          </a:prstGeom>
        </p:spPr>
      </p:pic>
      <p:sp>
        <p:nvSpPr>
          <p:cNvPr id="60" name="Google Shape;117;p4">
            <a:extLst>
              <a:ext uri="{FF2B5EF4-FFF2-40B4-BE49-F238E27FC236}">
                <a16:creationId xmlns:a16="http://schemas.microsoft.com/office/drawing/2014/main" id="{D708FA73-B33F-FF09-EA0C-CD37C44DCD8B}"/>
              </a:ext>
            </a:extLst>
          </p:cNvPr>
          <p:cNvSpPr txBox="1">
            <a:spLocks/>
          </p:cNvSpPr>
          <p:nvPr/>
        </p:nvSpPr>
        <p:spPr>
          <a:xfrm>
            <a:off x="5141321" y="2335718"/>
            <a:ext cx="1217311" cy="19470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VCIT</a:t>
            </a:r>
          </a:p>
          <a:p>
            <a:pPr>
              <a:buClr>
                <a:srgbClr val="585858"/>
              </a:buClr>
              <a:buSzPts val="2800"/>
            </a:pPr>
            <a:r>
              <a:rPr lang="pt-BR" sz="800" dirty="0">
                <a:latin typeface="Lato Light" panose="020F0502020204030203" pitchFamily="34" charset="0"/>
                <a:ea typeface="Lato Light" panose="020F0502020204030203" pitchFamily="34" charset="0"/>
                <a:cs typeface="Lato Light" panose="020F0502020204030203" pitchFamily="34" charset="0"/>
              </a:rPr>
              <a:t>Vanguard: Intermediate-Term</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en-US" sz="800" b="0" i="0" u="none" strike="noStrike" dirty="0">
                <a:solidFill>
                  <a:srgbClr val="000000"/>
                </a:solidFill>
                <a:effectLst/>
                <a:latin typeface="Lato Light" panose="020F0502020204030203" pitchFamily="34" charset="0"/>
                <a:ea typeface="Lato Light" panose="020F0502020204030203" pitchFamily="34" charset="0"/>
                <a:cs typeface="Lato Light" panose="020F0502020204030203" pitchFamily="34" charset="0"/>
              </a:rPr>
              <a:t>(US$ 39 B)</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LQD</a:t>
            </a:r>
          </a:p>
          <a:p>
            <a:pPr>
              <a:buClr>
                <a:srgbClr val="585858"/>
              </a:buClr>
              <a:buSzPts val="2800"/>
            </a:pPr>
            <a:r>
              <a:rPr lang="pt-BR" sz="800" dirty="0">
                <a:latin typeface="Lato Light" panose="020F0502020204030203" pitchFamily="34" charset="0"/>
                <a:ea typeface="Lato Light" panose="020F0502020204030203" pitchFamily="34" charset="0"/>
                <a:cs typeface="Lato Light" panose="020F0502020204030203" pitchFamily="34" charset="0"/>
              </a:rPr>
              <a:t>iShares: iBoxx</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en-US" sz="800" b="0" i="0" u="none" strike="noStrike" dirty="0">
                <a:solidFill>
                  <a:srgbClr val="000000"/>
                </a:solidFill>
                <a:effectLst/>
                <a:latin typeface="Lato Light" panose="020F0502020204030203" pitchFamily="34" charset="0"/>
                <a:ea typeface="Lato Light" panose="020F0502020204030203" pitchFamily="34" charset="0"/>
                <a:cs typeface="Lato Light" panose="020F0502020204030203" pitchFamily="34" charset="0"/>
              </a:rPr>
              <a:t>(US$ 31 B)</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IGIB</a:t>
            </a:r>
          </a:p>
          <a:p>
            <a:pPr>
              <a:buClr>
                <a:srgbClr val="585858"/>
              </a:buClr>
              <a:buSzPts val="2800"/>
            </a:pPr>
            <a:r>
              <a:rPr lang="pt-BR" sz="800" dirty="0">
                <a:latin typeface="Lato Light" panose="020F0502020204030203" pitchFamily="34" charset="0"/>
                <a:ea typeface="Lato Light" panose="020F0502020204030203" pitchFamily="34" charset="0"/>
                <a:cs typeface="Lato Light" panose="020F0502020204030203" pitchFamily="34" charset="0"/>
              </a:rPr>
              <a:t>iShares: 5 – 10 Yr</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en-US" sz="800" b="0" i="0" u="none" strike="noStrike" dirty="0">
                <a:solidFill>
                  <a:srgbClr val="000000"/>
                </a:solidFill>
                <a:effectLst/>
                <a:latin typeface="Lato Light" panose="020F0502020204030203" pitchFamily="34" charset="0"/>
                <a:ea typeface="Lato Light" panose="020F0502020204030203" pitchFamily="34" charset="0"/>
                <a:cs typeface="Lato Light" panose="020F0502020204030203" pitchFamily="34" charset="0"/>
              </a:rPr>
              <a:t>(US$ 11 B)</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61" name="Google Shape;117;p4">
            <a:extLst>
              <a:ext uri="{FF2B5EF4-FFF2-40B4-BE49-F238E27FC236}">
                <a16:creationId xmlns:a16="http://schemas.microsoft.com/office/drawing/2014/main" id="{69F2C57C-2493-D22E-9A9D-44D6CE8F51B1}"/>
              </a:ext>
            </a:extLst>
          </p:cNvPr>
          <p:cNvSpPr txBox="1">
            <a:spLocks/>
          </p:cNvSpPr>
          <p:nvPr/>
        </p:nvSpPr>
        <p:spPr>
          <a:xfrm>
            <a:off x="7143246" y="2335718"/>
            <a:ext cx="1217311" cy="19470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HYG</a:t>
            </a:r>
          </a:p>
          <a:p>
            <a:pPr>
              <a:buClr>
                <a:srgbClr val="585858"/>
              </a:buClr>
              <a:buSzPts val="2800"/>
            </a:pPr>
            <a:r>
              <a:rPr lang="pt-BR" sz="800" dirty="0">
                <a:latin typeface="Lato Light" panose="020F0502020204030203" pitchFamily="34" charset="0"/>
                <a:ea typeface="Lato Light" panose="020F0502020204030203" pitchFamily="34" charset="0"/>
                <a:cs typeface="Lato Light" panose="020F0502020204030203" pitchFamily="34" charset="0"/>
              </a:rPr>
              <a:t>iShares iBoxx</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en-US" sz="800" b="0" i="0" u="none" strike="noStrike" dirty="0">
                <a:solidFill>
                  <a:srgbClr val="000000"/>
                </a:solidFill>
                <a:effectLst/>
                <a:latin typeface="Lato Light" panose="020F0502020204030203" pitchFamily="34" charset="0"/>
                <a:ea typeface="Lato Light" panose="020F0502020204030203" pitchFamily="34" charset="0"/>
                <a:cs typeface="Lato Light" panose="020F0502020204030203" pitchFamily="34" charset="0"/>
              </a:rPr>
              <a:t>(US$ 13 B)</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USHY</a:t>
            </a:r>
          </a:p>
          <a:p>
            <a:pPr>
              <a:buClr>
                <a:srgbClr val="585858"/>
              </a:buClr>
              <a:buSzPts val="2800"/>
            </a:pPr>
            <a:r>
              <a:rPr lang="pt-BR" sz="800" dirty="0">
                <a:latin typeface="Lato Light" panose="020F0502020204030203" pitchFamily="34" charset="0"/>
                <a:ea typeface="Lato Light" panose="020F0502020204030203" pitchFamily="34" charset="0"/>
                <a:cs typeface="Lato Light" panose="020F0502020204030203" pitchFamily="34" charset="0"/>
              </a:rPr>
              <a:t>iShares Broad</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en-US" sz="800" b="0" i="0" u="none" strike="noStrike" dirty="0">
                <a:solidFill>
                  <a:srgbClr val="000000"/>
                </a:solidFill>
                <a:effectLst/>
                <a:latin typeface="Lato Light" panose="020F0502020204030203" pitchFamily="34" charset="0"/>
                <a:ea typeface="Lato Light" panose="020F0502020204030203" pitchFamily="34" charset="0"/>
                <a:cs typeface="Lato Light" panose="020F0502020204030203" pitchFamily="34" charset="0"/>
              </a:rPr>
              <a:t>(US$ 9 B)</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pt-BR" sz="1100" b="1" dirty="0">
                <a:latin typeface="Lato Light" panose="020F0502020204030203" pitchFamily="34" charset="0"/>
                <a:ea typeface="Lato Light" panose="020F0502020204030203" pitchFamily="34" charset="0"/>
                <a:cs typeface="Lato Light" panose="020F0502020204030203" pitchFamily="34" charset="0"/>
              </a:rPr>
              <a:t>JNK</a:t>
            </a:r>
          </a:p>
          <a:p>
            <a:pPr>
              <a:buClr>
                <a:srgbClr val="585858"/>
              </a:buClr>
              <a:buSzPts val="2800"/>
            </a:pPr>
            <a:r>
              <a:rPr lang="pt-BR" sz="800" dirty="0">
                <a:latin typeface="Lato Light" panose="020F0502020204030203" pitchFamily="34" charset="0"/>
                <a:ea typeface="Lato Light" panose="020F0502020204030203" pitchFamily="34" charset="0"/>
                <a:cs typeface="Lato Light" panose="020F0502020204030203" pitchFamily="34" charset="0"/>
              </a:rPr>
              <a:t>SPDR Bloomberg</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r>
              <a:rPr lang="en-US" sz="800" b="0" i="0" u="none" strike="noStrike" dirty="0">
                <a:solidFill>
                  <a:srgbClr val="000000"/>
                </a:solidFill>
                <a:effectLst/>
                <a:latin typeface="Lato Light" panose="020F0502020204030203" pitchFamily="34" charset="0"/>
                <a:ea typeface="Lato Light" panose="020F0502020204030203" pitchFamily="34" charset="0"/>
                <a:cs typeface="Lato Light" panose="020F0502020204030203" pitchFamily="34" charset="0"/>
              </a:rPr>
              <a:t>(US$ 7 B)</a:t>
            </a:r>
            <a:endParaRPr lang="en-US" sz="800" dirty="0">
              <a:latin typeface="Lato Light" panose="020F0502020204030203" pitchFamily="34" charset="0"/>
              <a:ea typeface="Lato Light" panose="020F0502020204030203" pitchFamily="34" charset="0"/>
              <a:cs typeface="Lato Light" panose="020F0502020204030203" pitchFamily="34" charset="0"/>
            </a:endParaRPr>
          </a:p>
          <a:p>
            <a:pPr>
              <a:buClr>
                <a:srgbClr val="585858"/>
              </a:buClr>
              <a:buSzPts val="2800"/>
            </a:pPr>
            <a:endParaRPr lang="pt-BR" sz="800"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84394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3"/>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a:t>QUEM SOMOS NÓS?</a:t>
            </a:r>
            <a:endParaRPr sz="2000"/>
          </a:p>
        </p:txBody>
      </p:sp>
      <p:sp>
        <p:nvSpPr>
          <p:cNvPr id="228" name="Google Shape;228;p13"/>
          <p:cNvSpPr txBox="1">
            <a:spLocks noGrp="1"/>
          </p:cNvSpPr>
          <p:nvPr>
            <p:ph type="body" idx="2"/>
          </p:nvPr>
        </p:nvSpPr>
        <p:spPr>
          <a:xfrm>
            <a:off x="611189" y="1492250"/>
            <a:ext cx="4471352" cy="2822886"/>
          </a:xfrm>
          <a:prstGeom prst="rect">
            <a:avLst/>
          </a:prstGeom>
          <a:noFill/>
          <a:ln>
            <a:noFill/>
          </a:ln>
        </p:spPr>
        <p:txBody>
          <a:bodyPr spcFirstLastPara="1" wrap="square" lIns="0" tIns="0" rIns="0" bIns="0" anchor="t" anchorCtr="0">
            <a:noAutofit/>
          </a:bodyPr>
          <a:lstStyle/>
          <a:p>
            <a:pPr marL="361950" marR="0" lvl="0" indent="0" algn="l" rtl="0">
              <a:lnSpc>
                <a:spcPct val="100000"/>
              </a:lnSpc>
              <a:spcBef>
                <a:spcPts val="0"/>
              </a:spcBef>
              <a:spcAft>
                <a:spcPts val="0"/>
              </a:spcAft>
              <a:buClr>
                <a:srgbClr val="585858"/>
              </a:buClr>
              <a:buSzPts val="2800"/>
              <a:buFont typeface="Arial"/>
              <a:buNone/>
            </a:pPr>
            <a:r>
              <a:rPr lang="pt-BR" sz="1400" i="0">
                <a:solidFill>
                  <a:schemeClr val="dk1"/>
                </a:solidFill>
                <a:latin typeface="Lato"/>
                <a:ea typeface="Lato"/>
                <a:cs typeface="Lato"/>
                <a:sym typeface="Lato"/>
              </a:rPr>
              <a:t>A Nomad é uma fintech brasileira criada em 2019 com o objetivo de facilitar o acesso dos brasileiros a uma vida financeira global, oferecendo aos clientes simplicidade, segurança e economia nas transações internacionais.    </a:t>
            </a:r>
            <a:endParaRPr sz="1400">
              <a:latin typeface="Lato"/>
              <a:ea typeface="Lato"/>
              <a:cs typeface="Lato"/>
              <a:sym typeface="Lato"/>
            </a:endParaRPr>
          </a:p>
          <a:p>
            <a:pPr marL="361950" marR="0" lvl="0" indent="0" algn="l" rtl="0">
              <a:lnSpc>
                <a:spcPct val="100000"/>
              </a:lnSpc>
              <a:spcBef>
                <a:spcPts val="0"/>
              </a:spcBef>
              <a:spcAft>
                <a:spcPts val="0"/>
              </a:spcAft>
              <a:buClr>
                <a:srgbClr val="585858"/>
              </a:buClr>
              <a:buSzPts val="2800"/>
              <a:buFont typeface="Arial"/>
              <a:buNone/>
            </a:pPr>
            <a:endParaRPr sz="1400">
              <a:solidFill>
                <a:schemeClr val="dk1"/>
              </a:solidFill>
              <a:latin typeface="Lato"/>
              <a:ea typeface="Lato"/>
              <a:cs typeface="Lato"/>
              <a:sym typeface="Lato"/>
            </a:endParaRPr>
          </a:p>
          <a:p>
            <a:pPr marL="361950" marR="0" lvl="0" indent="0" algn="l" rtl="0">
              <a:lnSpc>
                <a:spcPct val="100000"/>
              </a:lnSpc>
              <a:spcBef>
                <a:spcPts val="0"/>
              </a:spcBef>
              <a:spcAft>
                <a:spcPts val="0"/>
              </a:spcAft>
              <a:buClr>
                <a:srgbClr val="585858"/>
              </a:buClr>
              <a:buSzPts val="2800"/>
              <a:buFont typeface="Arial"/>
              <a:buNone/>
            </a:pPr>
            <a:r>
              <a:rPr lang="pt-BR" sz="1400" i="0">
                <a:solidFill>
                  <a:schemeClr val="dk1"/>
                </a:solidFill>
                <a:latin typeface="Lato"/>
                <a:ea typeface="Lato"/>
                <a:cs typeface="Lato"/>
                <a:sym typeface="Lato"/>
              </a:rPr>
              <a:t>A equipe de investimentos da Nomad busca auxiliar o brasileiro a construir um patrimônio sólido em dólar, ao permitir a possibilidade de diversificar sua carteira com a moeda mais forte do mundo, além de entregar um mar de possibilidades de investimentos no mercado financeiro americano, viabilizando acesso a produtos variados como ações, ETF’s e REIT’s.</a:t>
            </a:r>
            <a:endParaRPr sz="1400">
              <a:solidFill>
                <a:schemeClr val="dk1"/>
              </a:solidFill>
              <a:latin typeface="Lato"/>
              <a:ea typeface="Lato"/>
              <a:cs typeface="Lato"/>
              <a:sym typeface="Lato"/>
            </a:endParaRPr>
          </a:p>
        </p:txBody>
      </p:sp>
      <p:pic>
        <p:nvPicPr>
          <p:cNvPr id="229" name="Google Shape;229;p13"/>
          <p:cNvPicPr preferRelativeResize="0"/>
          <p:nvPr/>
        </p:nvPicPr>
        <p:blipFill rotWithShape="1">
          <a:blip r:embed="rId3">
            <a:alphaModFix/>
          </a:blip>
          <a:srcRect/>
          <a:stretch/>
        </p:blipFill>
        <p:spPr>
          <a:xfrm>
            <a:off x="4878389" y="376238"/>
            <a:ext cx="3998638" cy="6049985"/>
          </a:xfrm>
          <a:prstGeom prst="rect">
            <a:avLst/>
          </a:prstGeom>
          <a:noFill/>
          <a:ln>
            <a:noFill/>
          </a:ln>
        </p:spPr>
      </p:pic>
      <p:pic>
        <p:nvPicPr>
          <p:cNvPr id="230" name="Google Shape;230;p13"/>
          <p:cNvPicPr preferRelativeResize="0"/>
          <p:nvPr/>
        </p:nvPicPr>
        <p:blipFill rotWithShape="1">
          <a:blip r:embed="rId4">
            <a:alphaModFix/>
          </a:blip>
          <a:srcRect/>
          <a:stretch/>
        </p:blipFill>
        <p:spPr>
          <a:xfrm>
            <a:off x="23707725" y="-9356725"/>
            <a:ext cx="4686300" cy="19507200"/>
          </a:xfrm>
          <a:prstGeom prst="rect">
            <a:avLst/>
          </a:prstGeom>
          <a:noFill/>
          <a:ln>
            <a:noFill/>
          </a:ln>
        </p:spPr>
      </p:pic>
      <p:pic>
        <p:nvPicPr>
          <p:cNvPr id="231" name="Google Shape;231;p13"/>
          <p:cNvPicPr preferRelativeResize="0"/>
          <p:nvPr/>
        </p:nvPicPr>
        <p:blipFill rotWithShape="1">
          <a:blip r:embed="rId4">
            <a:alphaModFix/>
          </a:blip>
          <a:srcRect/>
          <a:stretch/>
        </p:blipFill>
        <p:spPr>
          <a:xfrm>
            <a:off x="5623233" y="756057"/>
            <a:ext cx="2553027" cy="106321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a:t>CONHEÇA A EQUIPE DE INVESTIMENTOS</a:t>
            </a:r>
            <a:endParaRPr sz="2000"/>
          </a:p>
        </p:txBody>
      </p:sp>
      <p:pic>
        <p:nvPicPr>
          <p:cNvPr id="237" name="Google Shape;237;p31"/>
          <p:cNvPicPr preferRelativeResize="0"/>
          <p:nvPr/>
        </p:nvPicPr>
        <p:blipFill rotWithShape="1">
          <a:blip r:embed="rId3">
            <a:alphaModFix/>
          </a:blip>
          <a:srcRect l="9" r="7226"/>
          <a:stretch/>
        </p:blipFill>
        <p:spPr>
          <a:xfrm>
            <a:off x="3267403" y="1499422"/>
            <a:ext cx="844715" cy="814362"/>
          </a:xfrm>
          <a:prstGeom prst="roundRect">
            <a:avLst>
              <a:gd name="adj" fmla="val 16667"/>
            </a:avLst>
          </a:prstGeom>
          <a:noFill/>
          <a:ln>
            <a:noFill/>
          </a:ln>
        </p:spPr>
      </p:pic>
      <p:pic>
        <p:nvPicPr>
          <p:cNvPr id="238" name="Google Shape;238;p31"/>
          <p:cNvPicPr preferRelativeResize="0"/>
          <p:nvPr/>
        </p:nvPicPr>
        <p:blipFill rotWithShape="1">
          <a:blip r:embed="rId4">
            <a:alphaModFix/>
          </a:blip>
          <a:srcRect b="5444"/>
          <a:stretch/>
        </p:blipFill>
        <p:spPr>
          <a:xfrm>
            <a:off x="1600535" y="1517002"/>
            <a:ext cx="816045" cy="824957"/>
          </a:xfrm>
          <a:prstGeom prst="roundRect">
            <a:avLst>
              <a:gd name="adj" fmla="val 16667"/>
            </a:avLst>
          </a:prstGeom>
          <a:noFill/>
          <a:ln>
            <a:noFill/>
          </a:ln>
        </p:spPr>
      </p:pic>
      <p:pic>
        <p:nvPicPr>
          <p:cNvPr id="239" name="Google Shape;239;p31" descr="Uma imagem com Cara humana, pessoa, sorrir, vestuário&#10;&#10;Descrição gerada automaticamente"/>
          <p:cNvPicPr preferRelativeResize="0"/>
          <p:nvPr/>
        </p:nvPicPr>
        <p:blipFill rotWithShape="1">
          <a:blip r:embed="rId5">
            <a:alphaModFix/>
          </a:blip>
          <a:srcRect l="5004" t="-778" r="2808" b="17654"/>
          <a:stretch/>
        </p:blipFill>
        <p:spPr>
          <a:xfrm>
            <a:off x="5037917" y="1492250"/>
            <a:ext cx="816045" cy="828037"/>
          </a:xfrm>
          <a:prstGeom prst="roundRect">
            <a:avLst>
              <a:gd name="adj" fmla="val 16667"/>
            </a:avLst>
          </a:prstGeom>
          <a:noFill/>
          <a:ln>
            <a:noFill/>
          </a:ln>
        </p:spPr>
      </p:pic>
      <p:grpSp>
        <p:nvGrpSpPr>
          <p:cNvPr id="240" name="Google Shape;240;p31"/>
          <p:cNvGrpSpPr/>
          <p:nvPr/>
        </p:nvGrpSpPr>
        <p:grpSpPr>
          <a:xfrm>
            <a:off x="3056784" y="2269620"/>
            <a:ext cx="1278192" cy="501383"/>
            <a:chOff x="2062663" y="1118175"/>
            <a:chExt cx="2075700" cy="561900"/>
          </a:xfrm>
        </p:grpSpPr>
        <p:sp>
          <p:nvSpPr>
            <p:cNvPr id="241" name="Google Shape;241;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Danilo Igliori</a:t>
              </a:r>
              <a:endParaRPr sz="1200" b="0" i="0" u="none" strike="noStrike" cap="none">
                <a:solidFill>
                  <a:srgbClr val="1A1A13"/>
                </a:solidFill>
                <a:latin typeface="Lato"/>
                <a:ea typeface="Lato"/>
                <a:cs typeface="Lato"/>
                <a:sym typeface="Lato"/>
              </a:endParaRPr>
            </a:p>
          </p:txBody>
        </p:sp>
        <p:sp>
          <p:nvSpPr>
            <p:cNvPr id="242" name="Google Shape;242;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Economista-chefe</a:t>
              </a:r>
              <a:endParaRPr sz="900" b="0" i="0" u="none" strike="noStrike" cap="none">
                <a:solidFill>
                  <a:srgbClr val="1A1A13"/>
                </a:solidFill>
                <a:latin typeface="Lato"/>
                <a:ea typeface="Lato"/>
                <a:cs typeface="Lato"/>
                <a:sym typeface="Lato"/>
              </a:endParaRPr>
            </a:p>
          </p:txBody>
        </p:sp>
      </p:grpSp>
      <p:grpSp>
        <p:nvGrpSpPr>
          <p:cNvPr id="243" name="Google Shape;243;p31"/>
          <p:cNvGrpSpPr/>
          <p:nvPr/>
        </p:nvGrpSpPr>
        <p:grpSpPr>
          <a:xfrm>
            <a:off x="1205790" y="2269620"/>
            <a:ext cx="1727401" cy="501384"/>
            <a:chOff x="2062663" y="1118174"/>
            <a:chExt cx="2075700" cy="561901"/>
          </a:xfrm>
        </p:grpSpPr>
        <p:sp>
          <p:nvSpPr>
            <p:cNvPr id="244" name="Google Shape;244;p31"/>
            <p:cNvSpPr txBox="1"/>
            <p:nvPr/>
          </p:nvSpPr>
          <p:spPr>
            <a:xfrm>
              <a:off x="2062666" y="1118174"/>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Caio Fasanella</a:t>
              </a:r>
              <a:endParaRPr sz="1200" b="0" i="0" u="none" strike="noStrike" cap="none">
                <a:solidFill>
                  <a:srgbClr val="1A1A13"/>
                </a:solidFill>
                <a:latin typeface="Lato"/>
                <a:ea typeface="Lato"/>
                <a:cs typeface="Lato"/>
                <a:sym typeface="Lato"/>
              </a:endParaRPr>
            </a:p>
          </p:txBody>
        </p:sp>
        <p:sp>
          <p:nvSpPr>
            <p:cNvPr id="245" name="Google Shape;245;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Head de Investimentos</a:t>
              </a:r>
              <a:endParaRPr sz="900" b="0" i="0" u="none" strike="noStrike" cap="none">
                <a:solidFill>
                  <a:srgbClr val="1A1A13"/>
                </a:solidFill>
                <a:latin typeface="Lato"/>
                <a:ea typeface="Lato"/>
                <a:cs typeface="Lato"/>
                <a:sym typeface="Lato"/>
              </a:endParaRPr>
            </a:p>
          </p:txBody>
        </p:sp>
      </p:grpSp>
      <p:grpSp>
        <p:nvGrpSpPr>
          <p:cNvPr id="246" name="Google Shape;246;p31"/>
          <p:cNvGrpSpPr/>
          <p:nvPr/>
        </p:nvGrpSpPr>
        <p:grpSpPr>
          <a:xfrm>
            <a:off x="4664689" y="2269621"/>
            <a:ext cx="1621265" cy="501382"/>
            <a:chOff x="2062663" y="1118175"/>
            <a:chExt cx="2075700" cy="561899"/>
          </a:xfrm>
        </p:grpSpPr>
        <p:sp>
          <p:nvSpPr>
            <p:cNvPr id="247" name="Google Shape;247;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Camila Chiari</a:t>
              </a:r>
              <a:endParaRPr sz="1200" b="0" i="0" u="none" strike="noStrike" cap="none">
                <a:solidFill>
                  <a:srgbClr val="1A1A13"/>
                </a:solidFill>
                <a:latin typeface="Lato"/>
                <a:ea typeface="Lato"/>
                <a:cs typeface="Lato"/>
                <a:sym typeface="Lato"/>
              </a:endParaRPr>
            </a:p>
          </p:txBody>
        </p:sp>
        <p:sp>
          <p:nvSpPr>
            <p:cNvPr id="248" name="Google Shape;248;p31"/>
            <p:cNvSpPr txBox="1"/>
            <p:nvPr/>
          </p:nvSpPr>
          <p:spPr>
            <a:xfrm>
              <a:off x="2062663" y="1426274"/>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Associate</a:t>
              </a:r>
              <a:endParaRPr sz="900" b="0" i="0" u="none" strike="noStrike" cap="none">
                <a:solidFill>
                  <a:srgbClr val="1A1A13"/>
                </a:solidFill>
                <a:latin typeface="Lato"/>
                <a:ea typeface="Lato"/>
                <a:cs typeface="Lato"/>
                <a:sym typeface="Lato"/>
              </a:endParaRPr>
            </a:p>
          </p:txBody>
        </p:sp>
      </p:grpSp>
      <p:pic>
        <p:nvPicPr>
          <p:cNvPr id="249" name="Google Shape;249;p31" descr="Uma imagem com Cara humana, pessoa, pescoço, sobrancelha&#10;&#10;Descrição gerada automaticamente"/>
          <p:cNvPicPr preferRelativeResize="0"/>
          <p:nvPr/>
        </p:nvPicPr>
        <p:blipFill rotWithShape="1">
          <a:blip r:embed="rId6">
            <a:alphaModFix/>
          </a:blip>
          <a:srcRect/>
          <a:stretch/>
        </p:blipFill>
        <p:spPr>
          <a:xfrm>
            <a:off x="4163977" y="3066147"/>
            <a:ext cx="816046" cy="830573"/>
          </a:xfrm>
          <a:prstGeom prst="roundRect">
            <a:avLst>
              <a:gd name="adj" fmla="val 16667"/>
            </a:avLst>
          </a:prstGeom>
          <a:noFill/>
          <a:ln>
            <a:noFill/>
          </a:ln>
        </p:spPr>
      </p:pic>
      <p:pic>
        <p:nvPicPr>
          <p:cNvPr id="250" name="Google Shape;250;p31" descr="Uma imagem com Cara humana, pessoa, Barba humana, barba&#10;&#10;Descrição gerada automaticamente"/>
          <p:cNvPicPr preferRelativeResize="0"/>
          <p:nvPr/>
        </p:nvPicPr>
        <p:blipFill rotWithShape="1">
          <a:blip r:embed="rId7">
            <a:alphaModFix/>
          </a:blip>
          <a:srcRect l="4053" t="756" r="4053" b="6628"/>
          <a:stretch/>
        </p:blipFill>
        <p:spPr>
          <a:xfrm>
            <a:off x="6743794" y="1498977"/>
            <a:ext cx="816046" cy="824957"/>
          </a:xfrm>
          <a:prstGeom prst="roundRect">
            <a:avLst>
              <a:gd name="adj" fmla="val 16667"/>
            </a:avLst>
          </a:prstGeom>
          <a:noFill/>
          <a:ln>
            <a:noFill/>
          </a:ln>
        </p:spPr>
      </p:pic>
      <p:pic>
        <p:nvPicPr>
          <p:cNvPr id="251" name="Google Shape;251;p31"/>
          <p:cNvPicPr preferRelativeResize="0"/>
          <p:nvPr/>
        </p:nvPicPr>
        <p:blipFill rotWithShape="1">
          <a:blip r:embed="rId8">
            <a:alphaModFix/>
          </a:blip>
          <a:srcRect l="23225" t="1089" r="10449" b="-1089"/>
          <a:stretch/>
        </p:blipFill>
        <p:spPr>
          <a:xfrm rot="-5400000">
            <a:off x="2465148" y="3068248"/>
            <a:ext cx="820249" cy="816046"/>
          </a:xfrm>
          <a:prstGeom prst="roundRect">
            <a:avLst>
              <a:gd name="adj" fmla="val 16667"/>
            </a:avLst>
          </a:prstGeom>
          <a:noFill/>
          <a:ln>
            <a:noFill/>
          </a:ln>
        </p:spPr>
      </p:pic>
      <p:grpSp>
        <p:nvGrpSpPr>
          <p:cNvPr id="252" name="Google Shape;252;p31"/>
          <p:cNvGrpSpPr/>
          <p:nvPr/>
        </p:nvGrpSpPr>
        <p:grpSpPr>
          <a:xfrm>
            <a:off x="3682436" y="3835303"/>
            <a:ext cx="1779126" cy="501383"/>
            <a:chOff x="2062663" y="1118175"/>
            <a:chExt cx="2075700" cy="561900"/>
          </a:xfrm>
        </p:grpSpPr>
        <p:sp>
          <p:nvSpPr>
            <p:cNvPr id="253" name="Google Shape;253;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Hector Tooru</a:t>
              </a:r>
              <a:endParaRPr sz="1200" b="0" i="0" u="none" strike="noStrike" cap="none">
                <a:solidFill>
                  <a:srgbClr val="1A1A13"/>
                </a:solidFill>
                <a:latin typeface="Lato"/>
                <a:ea typeface="Lato"/>
                <a:cs typeface="Lato"/>
                <a:sym typeface="Lato"/>
              </a:endParaRPr>
            </a:p>
          </p:txBody>
        </p:sp>
        <p:sp>
          <p:nvSpPr>
            <p:cNvPr id="254" name="Google Shape;254;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Analista de investimentos</a:t>
              </a:r>
              <a:endParaRPr sz="900" b="0" i="0" u="none" strike="noStrike" cap="none">
                <a:solidFill>
                  <a:srgbClr val="1A1A13"/>
                </a:solidFill>
                <a:latin typeface="Lato"/>
                <a:ea typeface="Lato"/>
                <a:cs typeface="Lato"/>
                <a:sym typeface="Lato"/>
              </a:endParaRPr>
            </a:p>
          </p:txBody>
        </p:sp>
      </p:grpSp>
      <p:grpSp>
        <p:nvGrpSpPr>
          <p:cNvPr id="255" name="Google Shape;255;p31"/>
          <p:cNvGrpSpPr/>
          <p:nvPr/>
        </p:nvGrpSpPr>
        <p:grpSpPr>
          <a:xfrm>
            <a:off x="6070572" y="2269621"/>
            <a:ext cx="2162489" cy="501383"/>
            <a:chOff x="2062663" y="1118175"/>
            <a:chExt cx="2075700" cy="561900"/>
          </a:xfrm>
        </p:grpSpPr>
        <p:sp>
          <p:nvSpPr>
            <p:cNvPr id="256" name="Google Shape;256;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Bruno Shahini</a:t>
              </a:r>
              <a:endParaRPr sz="1200" b="0" i="0" u="none" strike="noStrike" cap="none">
                <a:solidFill>
                  <a:srgbClr val="1A1A13"/>
                </a:solidFill>
                <a:latin typeface="Lato"/>
                <a:ea typeface="Lato"/>
                <a:cs typeface="Lato"/>
                <a:sym typeface="Lato"/>
              </a:endParaRPr>
            </a:p>
          </p:txBody>
        </p:sp>
        <p:sp>
          <p:nvSpPr>
            <p:cNvPr id="257" name="Google Shape;257;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Especialista em investimentos</a:t>
              </a:r>
              <a:endParaRPr sz="900" b="0" i="0" u="none" strike="noStrike" cap="none">
                <a:solidFill>
                  <a:srgbClr val="1A1A13"/>
                </a:solidFill>
                <a:latin typeface="Lato"/>
                <a:ea typeface="Lato"/>
                <a:cs typeface="Lato"/>
                <a:sym typeface="Lato"/>
              </a:endParaRPr>
            </a:p>
          </p:txBody>
        </p:sp>
      </p:grpSp>
      <p:grpSp>
        <p:nvGrpSpPr>
          <p:cNvPr id="258" name="Google Shape;258;p31"/>
          <p:cNvGrpSpPr/>
          <p:nvPr/>
        </p:nvGrpSpPr>
        <p:grpSpPr>
          <a:xfrm>
            <a:off x="1894851" y="3835303"/>
            <a:ext cx="1960841" cy="501383"/>
            <a:chOff x="2062663" y="1118175"/>
            <a:chExt cx="2075700" cy="561900"/>
          </a:xfrm>
        </p:grpSpPr>
        <p:sp>
          <p:nvSpPr>
            <p:cNvPr id="259" name="Google Shape;259;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Bruno Fernandes</a:t>
              </a:r>
              <a:endParaRPr sz="1200" b="0" i="0" u="none" strike="noStrike" cap="none">
                <a:solidFill>
                  <a:srgbClr val="1A1A13"/>
                </a:solidFill>
                <a:latin typeface="Lato"/>
                <a:ea typeface="Lato"/>
                <a:cs typeface="Lato"/>
                <a:sym typeface="Lato"/>
              </a:endParaRPr>
            </a:p>
          </p:txBody>
        </p:sp>
        <p:sp>
          <p:nvSpPr>
            <p:cNvPr id="260" name="Google Shape;260;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Economista</a:t>
              </a:r>
              <a:endParaRPr sz="900" b="0" i="0" u="none" strike="noStrike" cap="none">
                <a:solidFill>
                  <a:srgbClr val="1A1A13"/>
                </a:solidFill>
                <a:latin typeface="Lato"/>
                <a:ea typeface="Lato"/>
                <a:cs typeface="Lato"/>
                <a:sym typeface="Lato"/>
              </a:endParaRPr>
            </a:p>
          </p:txBody>
        </p:sp>
      </p:grpSp>
      <p:pic>
        <p:nvPicPr>
          <p:cNvPr id="261" name="Google Shape;261;p31" descr="Uma imagem com Cara humana, pessoa, parede, Queixo&#10;&#10;Descrição gerada automaticamente"/>
          <p:cNvPicPr preferRelativeResize="0"/>
          <p:nvPr/>
        </p:nvPicPr>
        <p:blipFill rotWithShape="1">
          <a:blip r:embed="rId9">
            <a:alphaModFix/>
          </a:blip>
          <a:srcRect t="11927" b="10117"/>
          <a:stretch/>
        </p:blipFill>
        <p:spPr>
          <a:xfrm>
            <a:off x="5860705" y="3055823"/>
            <a:ext cx="816047" cy="830573"/>
          </a:xfrm>
          <a:prstGeom prst="roundRect">
            <a:avLst>
              <a:gd name="adj" fmla="val 16667"/>
            </a:avLst>
          </a:prstGeom>
          <a:noFill/>
          <a:ln>
            <a:noFill/>
          </a:ln>
        </p:spPr>
      </p:pic>
      <p:grpSp>
        <p:nvGrpSpPr>
          <p:cNvPr id="262" name="Google Shape;262;p31"/>
          <p:cNvGrpSpPr/>
          <p:nvPr/>
        </p:nvGrpSpPr>
        <p:grpSpPr>
          <a:xfrm>
            <a:off x="5393027" y="3835303"/>
            <a:ext cx="1779126" cy="501383"/>
            <a:chOff x="2062663" y="1118175"/>
            <a:chExt cx="2075700" cy="561900"/>
          </a:xfrm>
        </p:grpSpPr>
        <p:sp>
          <p:nvSpPr>
            <p:cNvPr id="263" name="Google Shape;263;p31"/>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pt-BR" sz="1200" b="0" i="0" u="none" strike="noStrike" cap="none">
                  <a:solidFill>
                    <a:srgbClr val="1A1A13"/>
                  </a:solidFill>
                  <a:latin typeface="Lato"/>
                  <a:ea typeface="Lato"/>
                  <a:cs typeface="Lato"/>
                  <a:sym typeface="Lato"/>
                </a:rPr>
                <a:t>Marcus Campos</a:t>
              </a:r>
              <a:endParaRPr sz="1200" b="0" i="0" u="none" strike="noStrike" cap="none">
                <a:solidFill>
                  <a:srgbClr val="1A1A13"/>
                </a:solidFill>
                <a:latin typeface="Lato"/>
                <a:ea typeface="Lato"/>
                <a:cs typeface="Lato"/>
                <a:sym typeface="Lato"/>
              </a:endParaRPr>
            </a:p>
          </p:txBody>
        </p:sp>
        <p:sp>
          <p:nvSpPr>
            <p:cNvPr id="264" name="Google Shape;264;p31"/>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900" b="0" i="0" u="none" strike="noStrike" cap="none">
                  <a:solidFill>
                    <a:srgbClr val="1A1A13"/>
                  </a:solidFill>
                  <a:latin typeface="Lato"/>
                  <a:ea typeface="Lato"/>
                  <a:cs typeface="Lato"/>
                  <a:sym typeface="Lato"/>
                </a:rPr>
                <a:t>Analista de investimentos</a:t>
              </a:r>
              <a:endParaRPr sz="900" b="0" i="0" u="none" strike="noStrike" cap="none">
                <a:solidFill>
                  <a:srgbClr val="1A1A13"/>
                </a:solidFill>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0"/>
          <p:cNvSpPr/>
          <p:nvPr/>
        </p:nvSpPr>
        <p:spPr>
          <a:xfrm>
            <a:off x="611188" y="2084339"/>
            <a:ext cx="7740652" cy="2679600"/>
          </a:xfrm>
          <a:prstGeom prst="roundRect">
            <a:avLst>
              <a:gd name="adj" fmla="val 6783"/>
            </a:avLst>
          </a:prstGeom>
          <a:solidFill>
            <a:srgbClr val="D8E5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0"/>
          <p:cNvSpPr txBox="1"/>
          <p:nvPr/>
        </p:nvSpPr>
        <p:spPr>
          <a:xfrm>
            <a:off x="742951" y="2197359"/>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000000"/>
                </a:solidFill>
                <a:latin typeface="Lato"/>
                <a:ea typeface="Lato"/>
                <a:cs typeface="Lato"/>
                <a:sym typeface="Lato"/>
              </a:rPr>
              <a:t>Avisos legais</a:t>
            </a:r>
            <a:endParaRPr sz="1400" b="0" i="0" u="none" strike="noStrike" cap="none">
              <a:solidFill>
                <a:srgbClr val="000000"/>
              </a:solidFill>
              <a:latin typeface="Arial"/>
              <a:ea typeface="Arial"/>
              <a:cs typeface="Arial"/>
              <a:sym typeface="Arial"/>
            </a:endParaRPr>
          </a:p>
        </p:txBody>
      </p:sp>
      <p:sp>
        <p:nvSpPr>
          <p:cNvPr id="271" name="Google Shape;271;p30"/>
          <p:cNvSpPr txBox="1"/>
          <p:nvPr/>
        </p:nvSpPr>
        <p:spPr>
          <a:xfrm>
            <a:off x="611188" y="2505136"/>
            <a:ext cx="7740650" cy="2262127"/>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900"/>
              <a:buFont typeface="Arial"/>
              <a:buNone/>
            </a:pPr>
            <a:r>
              <a:rPr lang="pt-BR" sz="900" b="0" i="0" u="none" strike="noStrike" cap="none">
                <a:solidFill>
                  <a:srgbClr val="000000"/>
                </a:solidFill>
                <a:latin typeface="Lato"/>
                <a:ea typeface="Lato"/>
                <a:cs typeface="Lato"/>
                <a:sym typeface="Lato"/>
              </a:rPr>
              <a:t>    O conteúdo disponibilizado neste material tem caráter exclusivamente informativo e educativo, e não constitui ou deve ser considerado como conselho, recomendação, oferta ou solicitação de quaisquer produtos ou serviços pela Nomad. Toda informação, ferramentas, símbolos, pesquisas, notícias e demais conteúdos têm caráter ilustrativo e não sugere o posicionamento da Nomad, recomendação, solicitação de oferta ou investimento específico. Informações, conteúdos, notícias e pesquisas apresentadas não têm garantia de exatidão e integridade e estão sujeitas a alterações sem qualquer aviso prévio. Quaisquer opiniões, pontos de vista, convicções, hipóteses ou conclusões apresentadas por entrevistados, convidados ou influenciadores são de caráter pessoal e independente destes últimos e não sugerem o posicionamento da Nomad ou do canal administrado pela Nomad. A Nomad utiliza ferramentas de mídias e canais sociais de terceiros para comunicação/divulgação de conteúdo informativo, a exemplo de Instagram, Twitter, Facebook, Spotify, YouTube e Telegram, não sendo filiada/afiliada a qualquer uma dessas ou outras mídias ou canais sociais. Terceiros não afiliados à Nomad podem viabilizar conteúdos, não tendo a Nomad qualquer participação ou responsabilidade sobre e/na elaboração do conteúdo de terceiro. A Nomad não tem o controle de mídias e canais de terceiros. Registra-se que as marcas de terceiros exibidas neste conteúdo pertencem aos seus respectivos proprietários. A Nomad não fornece qualquer tipo de aconselhamento legal, contábil, financeiro ou tributário. Pessoas interessadas em oportunidades de investimento ou serviço financeiro devem consultar um profissional de sua confiança para entender as singularidades e perfil de risco de cada um. Para saber mais, acesse nomadglobal.com/legal.</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900"/>
              <a:buFont typeface="Arial"/>
              <a:buNone/>
            </a:pPr>
            <a:r>
              <a:rPr lang="pt-BR" sz="900" b="0" i="0" u="none" strike="noStrike" cap="none">
                <a:solidFill>
                  <a:srgbClr val="000000"/>
                </a:solidFill>
                <a:latin typeface="Lato"/>
                <a:ea typeface="Lato"/>
                <a:cs typeface="Lato"/>
                <a:sym typeface="Lato"/>
              </a:rPr>
              <a:t>As fontes de dados utilizadas para a elaboração deste conteúdo foram: Banco Central do Brasil, Bloomberg, Investing, Earning Whispers, Finviz, Valor, The Wall Street Journal, Financial Time, JP Morgan e Yahoo Finance.</a:t>
            </a:r>
            <a:endParaRPr sz="900" b="0" i="0" u="none" strike="noStrike" cap="non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A13"/>
        </a:solidFill>
        <a:effectLst/>
      </p:bgPr>
    </p:bg>
    <p:spTree>
      <p:nvGrpSpPr>
        <p:cNvPr id="1" name="Shape 275"/>
        <p:cNvGrpSpPr/>
        <p:nvPr/>
      </p:nvGrpSpPr>
      <p:grpSpPr>
        <a:xfrm>
          <a:off x="0" y="0"/>
          <a:ext cx="0" cy="0"/>
          <a:chOff x="0" y="0"/>
          <a:chExt cx="0" cy="0"/>
        </a:xfrm>
      </p:grpSpPr>
      <p:pic>
        <p:nvPicPr>
          <p:cNvPr id="3" name="Google Shape;219;p17" descr="A black rectangle with yellow letters&#10;&#10;Description automatically generated">
            <a:extLst>
              <a:ext uri="{FF2B5EF4-FFF2-40B4-BE49-F238E27FC236}">
                <a16:creationId xmlns:a16="http://schemas.microsoft.com/office/drawing/2014/main" id="{A077F795-6C04-F703-371B-B924C9242287}"/>
              </a:ext>
            </a:extLst>
          </p:cNvPr>
          <p:cNvPicPr preferRelativeResize="0"/>
          <p:nvPr/>
        </p:nvPicPr>
        <p:blipFill rotWithShape="1">
          <a:blip r:embed="rId3">
            <a:alphaModFix/>
          </a:blip>
          <a:srcRect/>
          <a:stretch/>
        </p:blipFill>
        <p:spPr>
          <a:xfrm>
            <a:off x="2888301" y="1497605"/>
            <a:ext cx="3367398" cy="1599963"/>
          </a:xfrm>
          <a:prstGeom prst="rect">
            <a:avLst/>
          </a:prstGeom>
          <a:noFill/>
          <a:ln>
            <a:noFill/>
          </a:ln>
        </p:spPr>
      </p:pic>
      <p:sp>
        <p:nvSpPr>
          <p:cNvPr id="4" name="Google Shape;220;p17">
            <a:extLst>
              <a:ext uri="{FF2B5EF4-FFF2-40B4-BE49-F238E27FC236}">
                <a16:creationId xmlns:a16="http://schemas.microsoft.com/office/drawing/2014/main" id="{F3946941-3134-64C3-4BA8-857622E8A023}"/>
              </a:ext>
            </a:extLst>
          </p:cNvPr>
          <p:cNvSpPr txBox="1"/>
          <p:nvPr/>
        </p:nvSpPr>
        <p:spPr>
          <a:xfrm>
            <a:off x="2617200" y="2666681"/>
            <a:ext cx="39096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pt-BR" sz="1800" b="0" i="0" u="none" strike="noStrike" cap="none" dirty="0">
                <a:solidFill>
                  <a:schemeClr val="lt1"/>
                </a:solidFill>
                <a:latin typeface="Lato"/>
                <a:ea typeface="Lato"/>
                <a:cs typeface="Lato"/>
                <a:sym typeface="Lato"/>
              </a:rPr>
              <a:t>A conta de quem é do mundo</a:t>
            </a:r>
            <a:endParaRPr sz="1400" b="0" i="0" u="none" strike="noStrike" cap="none" dirty="0">
              <a:solidFill>
                <a:srgbClr val="000000"/>
              </a:solidFill>
              <a:latin typeface="Arial"/>
              <a:ea typeface="Arial"/>
              <a:cs typeface="Arial"/>
              <a:sym typeface="Arial"/>
            </a:endParaRPr>
          </a:p>
        </p:txBody>
      </p:sp>
      <p:sp>
        <p:nvSpPr>
          <p:cNvPr id="5" name="Retângulo 4">
            <a:extLst>
              <a:ext uri="{FF2B5EF4-FFF2-40B4-BE49-F238E27FC236}">
                <a16:creationId xmlns:a16="http://schemas.microsoft.com/office/drawing/2014/main" id="{E5D72C6C-E870-ECAF-9BCF-EF0B725C4443}"/>
              </a:ext>
            </a:extLst>
          </p:cNvPr>
          <p:cNvSpPr/>
          <p:nvPr/>
        </p:nvSpPr>
        <p:spPr>
          <a:xfrm>
            <a:off x="7979434" y="232913"/>
            <a:ext cx="1069675" cy="741872"/>
          </a:xfrm>
          <a:prstGeom prst="rect">
            <a:avLst/>
          </a:prstGeom>
          <a:solidFill>
            <a:srgbClr val="1A1A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2"/>
          <p:cNvPicPr preferRelativeResize="0"/>
          <p:nvPr/>
        </p:nvPicPr>
        <p:blipFill rotWithShape="1">
          <a:blip r:embed="rId3">
            <a:alphaModFix/>
          </a:blip>
          <a:srcRect l="1689" t="2214" r="4973" b="18709"/>
          <a:stretch/>
        </p:blipFill>
        <p:spPr>
          <a:xfrm>
            <a:off x="5153050" y="170250"/>
            <a:ext cx="3810300" cy="4803000"/>
          </a:xfrm>
          <a:prstGeom prst="roundRect">
            <a:avLst>
              <a:gd name="adj" fmla="val 5314"/>
            </a:avLst>
          </a:prstGeom>
          <a:noFill/>
          <a:ln>
            <a:noFill/>
          </a:ln>
        </p:spPr>
      </p:pic>
      <p:grpSp>
        <p:nvGrpSpPr>
          <p:cNvPr id="71" name="Google Shape;71;p2"/>
          <p:cNvGrpSpPr/>
          <p:nvPr/>
        </p:nvGrpSpPr>
        <p:grpSpPr>
          <a:xfrm>
            <a:off x="1940341" y="2176489"/>
            <a:ext cx="2482916" cy="501383"/>
            <a:chOff x="2274925" y="2585125"/>
            <a:chExt cx="2736900" cy="561900"/>
          </a:xfrm>
        </p:grpSpPr>
        <p:sp>
          <p:nvSpPr>
            <p:cNvPr id="72" name="Google Shape;72;p2"/>
            <p:cNvSpPr txBox="1"/>
            <p:nvPr/>
          </p:nvSpPr>
          <p:spPr>
            <a:xfrm>
              <a:off x="2274928" y="2585125"/>
              <a:ext cx="2006100" cy="38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pt-BR" sz="2000" b="0" i="0" u="none" strike="noStrike" cap="none">
                  <a:solidFill>
                    <a:srgbClr val="1A1A13"/>
                  </a:solidFill>
                  <a:latin typeface="Lato"/>
                  <a:ea typeface="Lato"/>
                  <a:cs typeface="Lato"/>
                  <a:sym typeface="Lato"/>
                </a:rPr>
                <a:t>Caio Fasanella</a:t>
              </a:r>
              <a:endParaRPr sz="2000" b="0" i="0" u="none" strike="noStrike" cap="none">
                <a:solidFill>
                  <a:srgbClr val="FFCE00"/>
                </a:solidFill>
                <a:latin typeface="Lato Black"/>
                <a:ea typeface="Lato Black"/>
                <a:cs typeface="Lato Black"/>
                <a:sym typeface="Lato Black"/>
              </a:endParaRPr>
            </a:p>
          </p:txBody>
        </p:sp>
        <p:sp>
          <p:nvSpPr>
            <p:cNvPr id="73" name="Google Shape;73;p2"/>
            <p:cNvSpPr txBox="1"/>
            <p:nvPr/>
          </p:nvSpPr>
          <p:spPr>
            <a:xfrm>
              <a:off x="2274925" y="2893225"/>
              <a:ext cx="2736900" cy="25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a:solidFill>
                    <a:srgbClr val="1A1A13"/>
                  </a:solidFill>
                  <a:latin typeface="Lato"/>
                  <a:ea typeface="Lato"/>
                  <a:cs typeface="Lato"/>
                  <a:sym typeface="Lato"/>
                </a:rPr>
                <a:t>Head de Investimentos</a:t>
              </a:r>
              <a:endParaRPr sz="1100" b="0" i="0" u="none" strike="noStrike" cap="none">
                <a:solidFill>
                  <a:srgbClr val="1A1A13"/>
                </a:solidFill>
                <a:latin typeface="Lato"/>
                <a:ea typeface="Lato"/>
                <a:cs typeface="Lato"/>
                <a:sym typeface="Lato"/>
              </a:endParaRPr>
            </a:p>
          </p:txBody>
        </p:sp>
      </p:grpSp>
      <p:grpSp>
        <p:nvGrpSpPr>
          <p:cNvPr id="74" name="Google Shape;74;p2"/>
          <p:cNvGrpSpPr/>
          <p:nvPr/>
        </p:nvGrpSpPr>
        <p:grpSpPr>
          <a:xfrm>
            <a:off x="1940336" y="859342"/>
            <a:ext cx="2366298" cy="501383"/>
            <a:chOff x="2062663" y="1118175"/>
            <a:chExt cx="2075700" cy="561900"/>
          </a:xfrm>
        </p:grpSpPr>
        <p:sp>
          <p:nvSpPr>
            <p:cNvPr id="75" name="Google Shape;75;p2"/>
            <p:cNvSpPr txBox="1"/>
            <p:nvPr/>
          </p:nvSpPr>
          <p:spPr>
            <a:xfrm>
              <a:off x="2062665" y="1118175"/>
              <a:ext cx="2006100" cy="38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pt-BR" sz="2000" b="0" i="0" u="none" strike="noStrike" cap="none">
                  <a:solidFill>
                    <a:srgbClr val="1A1A13"/>
                  </a:solidFill>
                  <a:latin typeface="Lato"/>
                  <a:ea typeface="Lato"/>
                  <a:cs typeface="Lato"/>
                  <a:sym typeface="Lato"/>
                </a:rPr>
                <a:t>Danilo Igliori</a:t>
              </a:r>
              <a:endParaRPr sz="2000" b="0" i="0" u="none" strike="noStrike" cap="none">
                <a:solidFill>
                  <a:srgbClr val="1A1A13"/>
                </a:solidFill>
                <a:latin typeface="Lato"/>
                <a:ea typeface="Lato"/>
                <a:cs typeface="Lato"/>
                <a:sym typeface="Lato"/>
              </a:endParaRPr>
            </a:p>
          </p:txBody>
        </p:sp>
        <p:sp>
          <p:nvSpPr>
            <p:cNvPr id="76" name="Google Shape;76;p2"/>
            <p:cNvSpPr txBox="1"/>
            <p:nvPr/>
          </p:nvSpPr>
          <p:spPr>
            <a:xfrm>
              <a:off x="2062663" y="1426275"/>
              <a:ext cx="2075700" cy="25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a:solidFill>
                    <a:srgbClr val="1A1A13"/>
                  </a:solidFill>
                  <a:latin typeface="Lato"/>
                  <a:ea typeface="Lato"/>
                  <a:cs typeface="Lato"/>
                  <a:sym typeface="Lato"/>
                </a:rPr>
                <a:t>Economista-chefe</a:t>
              </a:r>
              <a:endParaRPr sz="1100" b="0" i="0" u="none" strike="noStrike" cap="none">
                <a:solidFill>
                  <a:srgbClr val="1A1A13"/>
                </a:solidFill>
                <a:latin typeface="Lato"/>
                <a:ea typeface="Lato"/>
                <a:cs typeface="Lato"/>
                <a:sym typeface="Lato"/>
              </a:endParaRPr>
            </a:p>
          </p:txBody>
        </p:sp>
      </p:grpSp>
      <p:pic>
        <p:nvPicPr>
          <p:cNvPr id="77" name="Google Shape;77;p2"/>
          <p:cNvPicPr preferRelativeResize="0"/>
          <p:nvPr/>
        </p:nvPicPr>
        <p:blipFill rotWithShape="1">
          <a:blip r:embed="rId4">
            <a:alphaModFix/>
          </a:blip>
          <a:srcRect l="9" r="7226"/>
          <a:stretch/>
        </p:blipFill>
        <p:spPr>
          <a:xfrm>
            <a:off x="611188" y="597600"/>
            <a:ext cx="1233300" cy="1136100"/>
          </a:xfrm>
          <a:prstGeom prst="roundRect">
            <a:avLst>
              <a:gd name="adj" fmla="val 16667"/>
            </a:avLst>
          </a:prstGeom>
          <a:noFill/>
          <a:ln>
            <a:noFill/>
          </a:ln>
        </p:spPr>
      </p:pic>
      <p:pic>
        <p:nvPicPr>
          <p:cNvPr id="78" name="Google Shape;78;p2"/>
          <p:cNvPicPr preferRelativeResize="0"/>
          <p:nvPr/>
        </p:nvPicPr>
        <p:blipFill rotWithShape="1">
          <a:blip r:embed="rId5">
            <a:alphaModFix/>
          </a:blip>
          <a:srcRect b="5444"/>
          <a:stretch/>
        </p:blipFill>
        <p:spPr>
          <a:xfrm>
            <a:off x="611188" y="1933500"/>
            <a:ext cx="1233300" cy="1166100"/>
          </a:xfrm>
          <a:prstGeom prst="roundRect">
            <a:avLst>
              <a:gd name="adj" fmla="val 16667"/>
            </a:avLst>
          </a:prstGeom>
          <a:noFill/>
          <a:ln>
            <a:noFill/>
          </a:ln>
        </p:spPr>
      </p:pic>
      <p:grpSp>
        <p:nvGrpSpPr>
          <p:cNvPr id="79" name="Google Shape;79;p2"/>
          <p:cNvGrpSpPr/>
          <p:nvPr/>
        </p:nvGrpSpPr>
        <p:grpSpPr>
          <a:xfrm>
            <a:off x="1940336" y="3588839"/>
            <a:ext cx="2482916" cy="501383"/>
            <a:chOff x="2274925" y="2585125"/>
            <a:chExt cx="2736900" cy="561900"/>
          </a:xfrm>
        </p:grpSpPr>
        <p:sp>
          <p:nvSpPr>
            <p:cNvPr id="80" name="Google Shape;80;p2"/>
            <p:cNvSpPr txBox="1"/>
            <p:nvPr/>
          </p:nvSpPr>
          <p:spPr>
            <a:xfrm>
              <a:off x="2274928" y="2585125"/>
              <a:ext cx="2006100" cy="38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pt-BR" sz="2000" b="0" i="0" u="none" strike="noStrike" cap="none">
                  <a:solidFill>
                    <a:srgbClr val="1A1A13"/>
                  </a:solidFill>
                  <a:latin typeface="Lato"/>
                  <a:ea typeface="Lato"/>
                  <a:cs typeface="Lato"/>
                  <a:sym typeface="Lato"/>
                </a:rPr>
                <a:t>Camila Chiari</a:t>
              </a:r>
              <a:endParaRPr sz="2000" b="0" i="0" u="none" strike="noStrike" cap="none">
                <a:solidFill>
                  <a:srgbClr val="FFCE00"/>
                </a:solidFill>
                <a:latin typeface="Lato Black"/>
                <a:ea typeface="Lato Black"/>
                <a:cs typeface="Lato Black"/>
                <a:sym typeface="Lato Black"/>
              </a:endParaRPr>
            </a:p>
          </p:txBody>
        </p:sp>
        <p:sp>
          <p:nvSpPr>
            <p:cNvPr id="81" name="Google Shape;81;p2"/>
            <p:cNvSpPr txBox="1"/>
            <p:nvPr/>
          </p:nvSpPr>
          <p:spPr>
            <a:xfrm>
              <a:off x="2274925" y="2893225"/>
              <a:ext cx="2736900" cy="25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a:solidFill>
                    <a:srgbClr val="1A1A13"/>
                  </a:solidFill>
                  <a:latin typeface="Lato"/>
                  <a:ea typeface="Lato"/>
                  <a:cs typeface="Lato"/>
                  <a:sym typeface="Lato"/>
                </a:rPr>
                <a:t>Associate</a:t>
              </a:r>
              <a:endParaRPr sz="1100" b="0" i="0" u="none" strike="noStrike" cap="none">
                <a:solidFill>
                  <a:srgbClr val="1A1A13"/>
                </a:solidFill>
                <a:latin typeface="Lato"/>
                <a:ea typeface="Lato"/>
                <a:cs typeface="Lato"/>
                <a:sym typeface="Lato"/>
              </a:endParaRPr>
            </a:p>
          </p:txBody>
        </p:sp>
      </p:grpSp>
      <p:pic>
        <p:nvPicPr>
          <p:cNvPr id="82" name="Google Shape;82;p2" descr="Uma imagem com Cara humana, pessoa, sorrir, vestuário&#10;&#10;Descrição gerada automaticamente"/>
          <p:cNvPicPr preferRelativeResize="0"/>
          <p:nvPr/>
        </p:nvPicPr>
        <p:blipFill rotWithShape="1">
          <a:blip r:embed="rId6">
            <a:alphaModFix/>
          </a:blip>
          <a:srcRect l="5004" t="-778" r="2808" b="17654"/>
          <a:stretch/>
        </p:blipFill>
        <p:spPr>
          <a:xfrm>
            <a:off x="628893" y="3299400"/>
            <a:ext cx="1215596" cy="1166100"/>
          </a:xfrm>
          <a:prstGeom prst="roundRect">
            <a:avLst>
              <a:gd name="adj" fmla="val 16667"/>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3"/>
          <p:cNvPicPr preferRelativeResize="0"/>
          <p:nvPr/>
        </p:nvPicPr>
        <p:blipFill rotWithShape="1">
          <a:blip r:embed="rId3">
            <a:alphaModFix/>
          </a:blip>
          <a:srcRect/>
          <a:stretch/>
        </p:blipFill>
        <p:spPr>
          <a:xfrm>
            <a:off x="-18000" y="0"/>
            <a:ext cx="3502901" cy="5143500"/>
          </a:xfrm>
          <a:prstGeom prst="rect">
            <a:avLst/>
          </a:prstGeom>
          <a:noFill/>
          <a:ln>
            <a:noFill/>
          </a:ln>
        </p:spPr>
      </p:pic>
      <p:pic>
        <p:nvPicPr>
          <p:cNvPr id="88" name="Google Shape;88;p3"/>
          <p:cNvPicPr preferRelativeResize="0"/>
          <p:nvPr/>
        </p:nvPicPr>
        <p:blipFill rotWithShape="1">
          <a:blip r:embed="rId4">
            <a:alphaModFix/>
          </a:blip>
          <a:srcRect/>
          <a:stretch/>
        </p:blipFill>
        <p:spPr>
          <a:xfrm>
            <a:off x="837000" y="411750"/>
            <a:ext cx="1890000" cy="421875"/>
          </a:xfrm>
          <a:prstGeom prst="rect">
            <a:avLst/>
          </a:prstGeom>
          <a:noFill/>
          <a:ln>
            <a:noFill/>
          </a:ln>
        </p:spPr>
      </p:pic>
      <p:pic>
        <p:nvPicPr>
          <p:cNvPr id="89" name="Google Shape;89;p3"/>
          <p:cNvPicPr preferRelativeResize="0"/>
          <p:nvPr/>
        </p:nvPicPr>
        <p:blipFill rotWithShape="1">
          <a:blip r:embed="rId5">
            <a:alphaModFix amt="70000"/>
          </a:blip>
          <a:srcRect/>
          <a:stretch/>
        </p:blipFill>
        <p:spPr>
          <a:xfrm>
            <a:off x="3477000" y="1443417"/>
            <a:ext cx="6000000" cy="3333333"/>
          </a:xfrm>
          <a:prstGeom prst="rect">
            <a:avLst/>
          </a:prstGeom>
          <a:noFill/>
          <a:ln>
            <a:noFill/>
          </a:ln>
        </p:spPr>
      </p:pic>
      <p:sp>
        <p:nvSpPr>
          <p:cNvPr id="90" name="Google Shape;90;p3"/>
          <p:cNvSpPr txBox="1"/>
          <p:nvPr/>
        </p:nvSpPr>
        <p:spPr>
          <a:xfrm>
            <a:off x="3717081" y="386550"/>
            <a:ext cx="5426919" cy="47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22"/>
              <a:buFont typeface="Lato"/>
              <a:buNone/>
            </a:pPr>
            <a:r>
              <a:rPr lang="pt-BR" sz="2000" b="0" i="0" u="none" strike="noStrike" cap="none">
                <a:solidFill>
                  <a:srgbClr val="000000"/>
                </a:solidFill>
                <a:latin typeface="Fjalla One"/>
                <a:ea typeface="Fjalla One"/>
                <a:cs typeface="Fjalla One"/>
                <a:sym typeface="Fjalla One"/>
              </a:rPr>
              <a:t>A NOMAD EM NÚMEROS</a:t>
            </a:r>
            <a:endParaRPr sz="1400" b="0" i="0" u="none" strike="noStrike" cap="none">
              <a:solidFill>
                <a:srgbClr val="000000"/>
              </a:solidFill>
              <a:latin typeface="Arial"/>
              <a:ea typeface="Arial"/>
              <a:cs typeface="Arial"/>
              <a:sym typeface="Arial"/>
            </a:endParaRPr>
          </a:p>
        </p:txBody>
      </p:sp>
      <p:sp>
        <p:nvSpPr>
          <p:cNvPr id="91" name="Google Shape;91;p3"/>
          <p:cNvSpPr txBox="1"/>
          <p:nvPr/>
        </p:nvSpPr>
        <p:spPr>
          <a:xfrm>
            <a:off x="4140081" y="1266750"/>
            <a:ext cx="4211757" cy="349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78"/>
              <a:buFont typeface="Lato"/>
              <a:buNone/>
            </a:pPr>
            <a:r>
              <a:rPr lang="pt-BR" sz="1600" b="0" i="0" u="none" strike="noStrike" cap="none" dirty="0">
                <a:solidFill>
                  <a:srgbClr val="000000"/>
                </a:solidFill>
                <a:latin typeface="Fjalla One"/>
                <a:ea typeface="Fjalla One"/>
                <a:cs typeface="Fjalla One"/>
                <a:sym typeface="Fjalla One"/>
              </a:rPr>
              <a:t>+1,3 MILH</a:t>
            </a:r>
            <a:r>
              <a:rPr lang="en-US" sz="1600" dirty="0">
                <a:latin typeface="Fjalla One"/>
                <a:ea typeface="Fjalla One"/>
                <a:cs typeface="Fjalla One"/>
                <a:sym typeface="Fjalla One"/>
              </a:rPr>
              <a:t>ÃO</a:t>
            </a:r>
            <a:r>
              <a:rPr lang="pt-BR" sz="1600" b="0" i="0" u="none" strike="noStrike" cap="none" dirty="0">
                <a:solidFill>
                  <a:srgbClr val="000000"/>
                </a:solidFill>
                <a:latin typeface="Fjalla One"/>
                <a:ea typeface="Fjalla One"/>
                <a:cs typeface="Fjalla One"/>
                <a:sym typeface="Fjalla One"/>
              </a:rPr>
              <a:t> DE CLIENTES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78"/>
              <a:buFont typeface="Lato"/>
              <a:buNone/>
            </a:pPr>
            <a:endParaRPr sz="1600" b="0" i="0" u="none" strike="noStrike" cap="none" dirty="0">
              <a:solidFill>
                <a:srgbClr val="000000"/>
              </a:solidFill>
              <a:latin typeface="Fjalla One"/>
              <a:ea typeface="Fjalla One"/>
              <a:cs typeface="Fjalla One"/>
              <a:sym typeface="Fjalla One"/>
            </a:endParaRPr>
          </a:p>
          <a:p>
            <a:pPr marL="0" marR="0" lvl="0" indent="0" algn="l" rtl="0">
              <a:lnSpc>
                <a:spcPct val="100000"/>
              </a:lnSpc>
              <a:spcBef>
                <a:spcPts val="0"/>
              </a:spcBef>
              <a:spcAft>
                <a:spcPts val="0"/>
              </a:spcAft>
              <a:buClr>
                <a:srgbClr val="000000"/>
              </a:buClr>
              <a:buSzPts val="1778"/>
              <a:buFont typeface="Lato"/>
              <a:buNone/>
            </a:pPr>
            <a:endParaRPr sz="1600" b="0" i="0" u="none" strike="noStrike" cap="none" dirty="0">
              <a:solidFill>
                <a:srgbClr val="000000"/>
              </a:solidFill>
              <a:latin typeface="Fjalla One"/>
              <a:ea typeface="Fjalla One"/>
              <a:cs typeface="Fjalla One"/>
              <a:sym typeface="Fjalla One"/>
            </a:endParaRPr>
          </a:p>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000000"/>
                </a:solidFill>
                <a:latin typeface="Fjalla One"/>
                <a:ea typeface="Fjalla One"/>
                <a:cs typeface="Fjalla One"/>
                <a:sym typeface="Fjalla One"/>
              </a:rPr>
              <a:t>+R$ 2,5 BILHÕES EM ATIVOS DE CLIENTES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Fjalla One"/>
              <a:ea typeface="Fjalla One"/>
              <a:cs typeface="Fjalla One"/>
              <a:sym typeface="Fjalla One"/>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Fjalla One"/>
              <a:ea typeface="Fjalla One"/>
              <a:cs typeface="Fjalla One"/>
              <a:sym typeface="Fjalla One"/>
            </a:endParaRPr>
          </a:p>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000000"/>
                </a:solidFill>
                <a:latin typeface="Fjalla One"/>
                <a:ea typeface="Fjalla One"/>
                <a:cs typeface="Fjalla One"/>
                <a:sym typeface="Fjalla One"/>
              </a:rPr>
              <a:t>AVALIADA EM R$ 1,8 BILHÃO NO SERIES-B</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Fjalla One"/>
              <a:ea typeface="Fjalla One"/>
              <a:cs typeface="Fjalla One"/>
              <a:sym typeface="Fjalla One"/>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Fjalla One"/>
              <a:ea typeface="Fjalla One"/>
              <a:cs typeface="Fjalla One"/>
              <a:sym typeface="Fjalla One"/>
            </a:endParaRPr>
          </a:p>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000000"/>
                </a:solidFill>
                <a:latin typeface="Fjalla One"/>
                <a:ea typeface="Fjalla One"/>
                <a:cs typeface="Fjalla One"/>
                <a:sym typeface="Fjalla One"/>
              </a:rPr>
              <a:t>DEPÓSITOS E INVESTIMENTOS PROTEGIDOS POR ORGÃOS AMERICANOS ($250 k FDIC E $500 k SIPC)</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Fjalla One"/>
              <a:ea typeface="Fjalla One"/>
              <a:cs typeface="Fjalla One"/>
              <a:sym typeface="Fjalla One"/>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Fjalla One"/>
              <a:ea typeface="Fjalla One"/>
              <a:cs typeface="Fjalla One"/>
              <a:sym typeface="Fjalla One"/>
            </a:endParaRPr>
          </a:p>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000000"/>
                </a:solidFill>
                <a:latin typeface="Fjalla One"/>
                <a:ea typeface="Fjalla One"/>
                <a:cs typeface="Fjalla One"/>
                <a:sym typeface="Fjalla One"/>
              </a:rPr>
              <a:t>REGULADA PELA SEC</a:t>
            </a:r>
            <a:endParaRPr sz="1400" b="0" i="0" u="none" strike="noStrike" cap="none" dirty="0">
              <a:solidFill>
                <a:srgbClr val="000000"/>
              </a:solidFill>
              <a:latin typeface="Arial"/>
              <a:ea typeface="Arial"/>
              <a:cs typeface="Arial"/>
              <a:sym typeface="Arial"/>
            </a:endParaRPr>
          </a:p>
        </p:txBody>
      </p:sp>
      <p:grpSp>
        <p:nvGrpSpPr>
          <p:cNvPr id="92" name="Google Shape;92;p3"/>
          <p:cNvGrpSpPr/>
          <p:nvPr/>
        </p:nvGrpSpPr>
        <p:grpSpPr>
          <a:xfrm>
            <a:off x="3805425" y="1338750"/>
            <a:ext cx="288000" cy="288000"/>
            <a:chOff x="6670575" y="565800"/>
            <a:chExt cx="360000" cy="360000"/>
          </a:xfrm>
        </p:grpSpPr>
        <p:pic>
          <p:nvPicPr>
            <p:cNvPr id="93" name="Google Shape;93;p3"/>
            <p:cNvPicPr preferRelativeResize="0"/>
            <p:nvPr/>
          </p:nvPicPr>
          <p:blipFill rotWithShape="1">
            <a:blip r:embed="rId4">
              <a:alphaModFix/>
            </a:blip>
            <a:srcRect r="76190" b="2345"/>
            <a:stretch/>
          </p:blipFill>
          <p:spPr>
            <a:xfrm>
              <a:off x="6732000" y="636750"/>
              <a:ext cx="245767" cy="225000"/>
            </a:xfrm>
            <a:prstGeom prst="rect">
              <a:avLst/>
            </a:prstGeom>
            <a:noFill/>
            <a:ln>
              <a:noFill/>
            </a:ln>
          </p:spPr>
        </p:pic>
        <p:sp>
          <p:nvSpPr>
            <p:cNvPr id="94" name="Google Shape;94;p3"/>
            <p:cNvSpPr/>
            <p:nvPr/>
          </p:nvSpPr>
          <p:spPr>
            <a:xfrm>
              <a:off x="6670575" y="565800"/>
              <a:ext cx="360000" cy="360000"/>
            </a:xfrm>
            <a:prstGeom prst="ellipse">
              <a:avLst/>
            </a:prstGeom>
            <a:no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 name="Google Shape;95;p3"/>
          <p:cNvGrpSpPr/>
          <p:nvPr/>
        </p:nvGrpSpPr>
        <p:grpSpPr>
          <a:xfrm>
            <a:off x="3805425" y="2076750"/>
            <a:ext cx="288000" cy="288000"/>
            <a:chOff x="6670575" y="565800"/>
            <a:chExt cx="360000" cy="360000"/>
          </a:xfrm>
        </p:grpSpPr>
        <p:pic>
          <p:nvPicPr>
            <p:cNvPr id="96" name="Google Shape;96;p3"/>
            <p:cNvPicPr preferRelativeResize="0"/>
            <p:nvPr/>
          </p:nvPicPr>
          <p:blipFill rotWithShape="1">
            <a:blip r:embed="rId4">
              <a:alphaModFix/>
            </a:blip>
            <a:srcRect r="76190" b="2345"/>
            <a:stretch/>
          </p:blipFill>
          <p:spPr>
            <a:xfrm>
              <a:off x="6732000" y="636750"/>
              <a:ext cx="245767" cy="225000"/>
            </a:xfrm>
            <a:prstGeom prst="rect">
              <a:avLst/>
            </a:prstGeom>
            <a:noFill/>
            <a:ln>
              <a:noFill/>
            </a:ln>
          </p:spPr>
        </p:pic>
        <p:sp>
          <p:nvSpPr>
            <p:cNvPr id="97" name="Google Shape;97;p3"/>
            <p:cNvSpPr/>
            <p:nvPr/>
          </p:nvSpPr>
          <p:spPr>
            <a:xfrm>
              <a:off x="6670575" y="565800"/>
              <a:ext cx="360000" cy="360000"/>
            </a:xfrm>
            <a:prstGeom prst="ellipse">
              <a:avLst/>
            </a:prstGeom>
            <a:no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3"/>
          <p:cNvGrpSpPr/>
          <p:nvPr/>
        </p:nvGrpSpPr>
        <p:grpSpPr>
          <a:xfrm>
            <a:off x="3805425" y="2787717"/>
            <a:ext cx="288000" cy="288000"/>
            <a:chOff x="6670575" y="565800"/>
            <a:chExt cx="360000" cy="360000"/>
          </a:xfrm>
        </p:grpSpPr>
        <p:pic>
          <p:nvPicPr>
            <p:cNvPr id="99" name="Google Shape;99;p3"/>
            <p:cNvPicPr preferRelativeResize="0"/>
            <p:nvPr/>
          </p:nvPicPr>
          <p:blipFill rotWithShape="1">
            <a:blip r:embed="rId4">
              <a:alphaModFix/>
            </a:blip>
            <a:srcRect r="76190" b="2345"/>
            <a:stretch/>
          </p:blipFill>
          <p:spPr>
            <a:xfrm>
              <a:off x="6732000" y="636750"/>
              <a:ext cx="245767" cy="225000"/>
            </a:xfrm>
            <a:prstGeom prst="rect">
              <a:avLst/>
            </a:prstGeom>
            <a:noFill/>
            <a:ln>
              <a:noFill/>
            </a:ln>
          </p:spPr>
        </p:pic>
        <p:sp>
          <p:nvSpPr>
            <p:cNvPr id="100" name="Google Shape;100;p3"/>
            <p:cNvSpPr/>
            <p:nvPr/>
          </p:nvSpPr>
          <p:spPr>
            <a:xfrm>
              <a:off x="6670575" y="565800"/>
              <a:ext cx="360000" cy="360000"/>
            </a:xfrm>
            <a:prstGeom prst="ellipse">
              <a:avLst/>
            </a:prstGeom>
            <a:no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 name="Google Shape;101;p3"/>
          <p:cNvGrpSpPr/>
          <p:nvPr/>
        </p:nvGrpSpPr>
        <p:grpSpPr>
          <a:xfrm>
            <a:off x="3805425" y="3561750"/>
            <a:ext cx="288000" cy="288000"/>
            <a:chOff x="6670575" y="565800"/>
            <a:chExt cx="360000" cy="360000"/>
          </a:xfrm>
        </p:grpSpPr>
        <p:pic>
          <p:nvPicPr>
            <p:cNvPr id="102" name="Google Shape;102;p3"/>
            <p:cNvPicPr preferRelativeResize="0"/>
            <p:nvPr/>
          </p:nvPicPr>
          <p:blipFill rotWithShape="1">
            <a:blip r:embed="rId4">
              <a:alphaModFix/>
            </a:blip>
            <a:srcRect r="76190" b="2345"/>
            <a:stretch/>
          </p:blipFill>
          <p:spPr>
            <a:xfrm>
              <a:off x="6732000" y="636750"/>
              <a:ext cx="245767" cy="225000"/>
            </a:xfrm>
            <a:prstGeom prst="rect">
              <a:avLst/>
            </a:prstGeom>
            <a:noFill/>
            <a:ln>
              <a:noFill/>
            </a:ln>
          </p:spPr>
        </p:pic>
        <p:sp>
          <p:nvSpPr>
            <p:cNvPr id="103" name="Google Shape;103;p3"/>
            <p:cNvSpPr/>
            <p:nvPr/>
          </p:nvSpPr>
          <p:spPr>
            <a:xfrm>
              <a:off x="6670575" y="565800"/>
              <a:ext cx="360000" cy="360000"/>
            </a:xfrm>
            <a:prstGeom prst="ellipse">
              <a:avLst/>
            </a:prstGeom>
            <a:no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 name="Google Shape;104;p3"/>
          <p:cNvGrpSpPr/>
          <p:nvPr/>
        </p:nvGrpSpPr>
        <p:grpSpPr>
          <a:xfrm>
            <a:off x="3805425" y="4488750"/>
            <a:ext cx="288000" cy="288000"/>
            <a:chOff x="6670575" y="565800"/>
            <a:chExt cx="360000" cy="360000"/>
          </a:xfrm>
        </p:grpSpPr>
        <p:pic>
          <p:nvPicPr>
            <p:cNvPr id="105" name="Google Shape;105;p3"/>
            <p:cNvPicPr preferRelativeResize="0"/>
            <p:nvPr/>
          </p:nvPicPr>
          <p:blipFill rotWithShape="1">
            <a:blip r:embed="rId4">
              <a:alphaModFix/>
            </a:blip>
            <a:srcRect r="76190" b="2345"/>
            <a:stretch/>
          </p:blipFill>
          <p:spPr>
            <a:xfrm>
              <a:off x="6732000" y="636750"/>
              <a:ext cx="245767" cy="225000"/>
            </a:xfrm>
            <a:prstGeom prst="rect">
              <a:avLst/>
            </a:prstGeom>
            <a:noFill/>
            <a:ln>
              <a:noFill/>
            </a:ln>
          </p:spPr>
        </p:pic>
        <p:sp>
          <p:nvSpPr>
            <p:cNvPr id="106" name="Google Shape;106;p3"/>
            <p:cNvSpPr/>
            <p:nvPr/>
          </p:nvSpPr>
          <p:spPr>
            <a:xfrm>
              <a:off x="6670575" y="565800"/>
              <a:ext cx="360000" cy="360000"/>
            </a:xfrm>
            <a:prstGeom prst="ellipse">
              <a:avLst/>
            </a:prstGeom>
            <a:noFill/>
            <a:ln w="381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7" name="Google Shape;107;p3"/>
          <p:cNvPicPr preferRelativeResize="0"/>
          <p:nvPr/>
        </p:nvPicPr>
        <p:blipFill rotWithShape="1">
          <a:blip r:embed="rId6">
            <a:alphaModFix/>
          </a:blip>
          <a:srcRect/>
          <a:stretch/>
        </p:blipFill>
        <p:spPr>
          <a:xfrm>
            <a:off x="5844348" y="4441844"/>
            <a:ext cx="381811" cy="381811"/>
          </a:xfrm>
          <a:prstGeom prst="rect">
            <a:avLst/>
          </a:prstGeom>
          <a:noFill/>
          <a:ln>
            <a:noFill/>
          </a:ln>
        </p:spPr>
      </p:pic>
      <p:cxnSp>
        <p:nvCxnSpPr>
          <p:cNvPr id="108" name="Google Shape;108;p3"/>
          <p:cNvCxnSpPr/>
          <p:nvPr/>
        </p:nvCxnSpPr>
        <p:spPr>
          <a:xfrm>
            <a:off x="3806825" y="862013"/>
            <a:ext cx="4545013" cy="0"/>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dirty="0"/>
              <a:t>DESEMPENHO SEMANAL | DÓLAR</a:t>
            </a:r>
            <a:endParaRPr sz="2000" dirty="0"/>
          </a:p>
        </p:txBody>
      </p:sp>
      <p:sp>
        <p:nvSpPr>
          <p:cNvPr id="114" name="Google Shape;114;p4"/>
          <p:cNvSpPr txBox="1">
            <a:spLocks noGrp="1"/>
          </p:cNvSpPr>
          <p:nvPr>
            <p:ph type="body" idx="1"/>
          </p:nvPr>
        </p:nvSpPr>
        <p:spPr>
          <a:xfrm>
            <a:off x="792164" y="1163177"/>
            <a:ext cx="3600450"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pt-BR" dirty="0"/>
              <a:t>R$/US$</a:t>
            </a:r>
          </a:p>
          <a:p>
            <a:pPr marL="0" lvl="0" indent="0" algn="l" rtl="0">
              <a:lnSpc>
                <a:spcPct val="100000"/>
              </a:lnSpc>
              <a:spcBef>
                <a:spcPts val="0"/>
              </a:spcBef>
              <a:spcAft>
                <a:spcPts val="0"/>
              </a:spcAft>
              <a:buSzPts val="2800"/>
              <a:buNone/>
            </a:pPr>
            <a:r>
              <a:rPr lang="pt-BR" sz="1100" dirty="0">
                <a:latin typeface="Lato Light" panose="020F0502020204030203" pitchFamily="34" charset="0"/>
                <a:ea typeface="Lato Light" panose="020F0502020204030203" pitchFamily="34" charset="0"/>
                <a:cs typeface="Lato Light" panose="020F0502020204030203" pitchFamily="34" charset="0"/>
              </a:rPr>
              <a:t>Variação na semana:</a:t>
            </a:r>
            <a:r>
              <a:rPr lang="pt-BR" sz="1100" b="0" i="0" u="none" strike="noStrike" cap="none" dirty="0">
                <a:solidFill>
                  <a:srgbClr val="000000"/>
                </a:solidFill>
                <a:latin typeface="Lato Light" panose="020F0502020204030203" pitchFamily="34" charset="0"/>
                <a:ea typeface="Lato Light" panose="020F0502020204030203" pitchFamily="34" charset="0"/>
                <a:cs typeface="Lato Light" panose="020F0502020204030203" pitchFamily="34" charset="0"/>
                <a:sym typeface="Lato"/>
              </a:rPr>
              <a:t> </a:t>
            </a:r>
            <a:r>
              <a:rPr lang="pt-BR" sz="1100" b="0" i="0" u="none" strike="noStrike" cap="none" dirty="0">
                <a:solidFill>
                  <a:srgbClr val="00B050"/>
                </a:solidFill>
                <a:latin typeface="Lato Light" panose="020F0502020204030203" pitchFamily="34" charset="0"/>
                <a:ea typeface="Lato Light" panose="020F0502020204030203" pitchFamily="34" charset="0"/>
                <a:cs typeface="Lato Light" panose="020F0502020204030203" pitchFamily="34" charset="0"/>
              </a:rPr>
              <a:t>0,09%</a:t>
            </a:r>
            <a:endParaRPr sz="1100" dirty="0">
              <a:solidFill>
                <a:srgbClr val="00B050"/>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15" name="Google Shape;115;p4"/>
          <p:cNvSpPr txBox="1">
            <a:spLocks noGrp="1"/>
          </p:cNvSpPr>
          <p:nvPr>
            <p:ph type="body" idx="2"/>
          </p:nvPr>
        </p:nvSpPr>
        <p:spPr>
          <a:xfrm>
            <a:off x="4752851" y="1163176"/>
            <a:ext cx="3598987"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pt-BR" dirty="0"/>
              <a:t>Índice do dólar (DXY)</a:t>
            </a:r>
          </a:p>
          <a:p>
            <a:pPr marL="0" lvl="0" indent="0" algn="l" rtl="0">
              <a:lnSpc>
                <a:spcPct val="100000"/>
              </a:lnSpc>
              <a:spcBef>
                <a:spcPts val="0"/>
              </a:spcBef>
              <a:spcAft>
                <a:spcPts val="0"/>
              </a:spcAft>
              <a:buSzPts val="2800"/>
              <a:buNone/>
            </a:pPr>
            <a:r>
              <a:rPr lang="pt-BR" sz="1100" dirty="0">
                <a:latin typeface="Lato Light" panose="020F0502020204030203" pitchFamily="34" charset="0"/>
                <a:ea typeface="Lato Light" panose="020F0502020204030203" pitchFamily="34" charset="0"/>
                <a:cs typeface="Lato Light" panose="020F0502020204030203" pitchFamily="34" charset="0"/>
              </a:rPr>
              <a:t>Variação na semana:</a:t>
            </a:r>
            <a:r>
              <a:rPr lang="pt-BR" sz="1100" b="0" i="0" u="none" strike="noStrike" cap="none" dirty="0">
                <a:solidFill>
                  <a:schemeClr val="dk1"/>
                </a:solidFill>
                <a:latin typeface="Lato Light" panose="020F0502020204030203" pitchFamily="34" charset="0"/>
                <a:ea typeface="Lato Light" panose="020F0502020204030203" pitchFamily="34" charset="0"/>
                <a:cs typeface="Lato Light" panose="020F0502020204030203" pitchFamily="34" charset="0"/>
                <a:sym typeface="Lato"/>
              </a:rPr>
              <a:t> </a:t>
            </a:r>
            <a:r>
              <a:rPr lang="pt-BR" sz="1100" b="0" i="0" u="none" strike="noStrike" cap="none" dirty="0">
                <a:solidFill>
                  <a:srgbClr val="00B050"/>
                </a:solidFill>
                <a:latin typeface="Lato Light" panose="020F0502020204030203" pitchFamily="34" charset="0"/>
                <a:ea typeface="Lato Light" panose="020F0502020204030203" pitchFamily="34" charset="0"/>
                <a:cs typeface="Lato Light" panose="020F0502020204030203" pitchFamily="34" charset="0"/>
                <a:sym typeface="Arial"/>
              </a:rPr>
              <a:t>0,11%</a:t>
            </a:r>
            <a:endParaRPr sz="1100" b="0" i="0" u="none" strike="noStrike" cap="none" dirty="0">
              <a:solidFill>
                <a:srgbClr val="00B050"/>
              </a:solidFill>
              <a:latin typeface="Lato Light" panose="020F0502020204030203" pitchFamily="34" charset="0"/>
              <a:ea typeface="Lato Light" panose="020F0502020204030203" pitchFamily="34" charset="0"/>
              <a:cs typeface="Lato Light" panose="020F0502020204030203" pitchFamily="34" charset="0"/>
              <a:sym typeface="Arial"/>
            </a:endParaRPr>
          </a:p>
        </p:txBody>
      </p:sp>
      <p:sp>
        <p:nvSpPr>
          <p:cNvPr id="116" name="Google Shape;116;p4"/>
          <p:cNvSpPr txBox="1">
            <a:spLocks noGrp="1"/>
          </p:cNvSpPr>
          <p:nvPr>
            <p:ph type="body" idx="3"/>
          </p:nvPr>
        </p:nvSpPr>
        <p:spPr>
          <a:xfrm>
            <a:off x="611188" y="4767263"/>
            <a:ext cx="7524750" cy="3762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800"/>
              <a:buNone/>
            </a:pPr>
            <a:r>
              <a:rPr lang="pt-BR" dirty="0">
                <a:latin typeface="Lato Light"/>
                <a:ea typeface="Lato Light"/>
                <a:cs typeface="Lato Light"/>
                <a:sym typeface="Lato Light"/>
              </a:rPr>
              <a:t>Fontes: Banco Central do Brasil e Yahoo </a:t>
            </a:r>
            <a:r>
              <a:rPr lang="pt-BR" dirty="0" err="1">
                <a:latin typeface="Lato Light"/>
                <a:ea typeface="Lato Light"/>
                <a:cs typeface="Lato Light"/>
                <a:sym typeface="Lato Light"/>
              </a:rPr>
              <a:t>Finance</a:t>
            </a:r>
            <a:r>
              <a:rPr lang="pt-BR" dirty="0">
                <a:latin typeface="Lato Light"/>
                <a:ea typeface="Lato Light"/>
                <a:cs typeface="Lato Light"/>
                <a:sym typeface="Lato Light"/>
              </a:rPr>
              <a:t>. Data de consulta: 16/02/2024. </a:t>
            </a:r>
            <a:endParaRPr lang="pt-BR" dirty="0"/>
          </a:p>
        </p:txBody>
      </p:sp>
      <p:graphicFrame>
        <p:nvGraphicFramePr>
          <p:cNvPr id="2" name="Chart 1">
            <a:extLst>
              <a:ext uri="{FF2B5EF4-FFF2-40B4-BE49-F238E27FC236}">
                <a16:creationId xmlns:a16="http://schemas.microsoft.com/office/drawing/2014/main" id="{00000000-0008-0000-0400-000002000000}"/>
              </a:ext>
            </a:extLst>
          </p:cNvPr>
          <p:cNvGraphicFramePr>
            <a:graphicFrameLocks/>
          </p:cNvGraphicFramePr>
          <p:nvPr/>
        </p:nvGraphicFramePr>
        <p:xfrm>
          <a:off x="792164" y="1492250"/>
          <a:ext cx="3600450" cy="32750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00000000-0008-0000-0300-000003000000}"/>
              </a:ext>
            </a:extLst>
          </p:cNvPr>
          <p:cNvGraphicFramePr>
            <a:graphicFrameLocks/>
          </p:cNvGraphicFramePr>
          <p:nvPr>
            <p:extLst>
              <p:ext uri="{D42A27DB-BD31-4B8C-83A1-F6EECF244321}">
                <p14:modId xmlns:p14="http://schemas.microsoft.com/office/powerpoint/2010/main" val="987936407"/>
              </p:ext>
            </p:extLst>
          </p:nvPr>
        </p:nvGraphicFramePr>
        <p:xfrm>
          <a:off x="4751388" y="1492250"/>
          <a:ext cx="3598987" cy="326255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65E8F363-39D5-CA30-0E2A-29948028FB46}"/>
            </a:ext>
          </a:extLst>
        </p:cNvPr>
        <p:cNvGrpSpPr/>
        <p:nvPr/>
      </p:nvGrpSpPr>
      <p:grpSpPr>
        <a:xfrm>
          <a:off x="0" y="0"/>
          <a:ext cx="0" cy="0"/>
          <a:chOff x="0" y="0"/>
          <a:chExt cx="0" cy="0"/>
        </a:xfrm>
      </p:grpSpPr>
      <p:sp>
        <p:nvSpPr>
          <p:cNvPr id="113" name="Google Shape;113;p4">
            <a:extLst>
              <a:ext uri="{FF2B5EF4-FFF2-40B4-BE49-F238E27FC236}">
                <a16:creationId xmlns:a16="http://schemas.microsoft.com/office/drawing/2014/main" id="{44CCECEE-C7FE-0530-1113-6F6E69B744C7}"/>
              </a:ext>
            </a:extLst>
          </p:cNvPr>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dirty="0"/>
              <a:t>POLÍTICA MONETÁRIA NOS EUA (CME FEDWATCH)</a:t>
            </a:r>
            <a:endParaRPr sz="2000" dirty="0"/>
          </a:p>
        </p:txBody>
      </p:sp>
      <p:sp>
        <p:nvSpPr>
          <p:cNvPr id="114" name="Google Shape;114;p4">
            <a:extLst>
              <a:ext uri="{FF2B5EF4-FFF2-40B4-BE49-F238E27FC236}">
                <a16:creationId xmlns:a16="http://schemas.microsoft.com/office/drawing/2014/main" id="{47FBA094-6483-09F4-A674-818BA989E288}"/>
              </a:ext>
            </a:extLst>
          </p:cNvPr>
          <p:cNvSpPr txBox="1">
            <a:spLocks noGrp="1"/>
          </p:cNvSpPr>
          <p:nvPr>
            <p:ph type="body" idx="1"/>
          </p:nvPr>
        </p:nvSpPr>
        <p:spPr>
          <a:xfrm>
            <a:off x="792164" y="1150968"/>
            <a:ext cx="3600450"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pt-BR" b="0" i="0" dirty="0">
                <a:solidFill>
                  <a:schemeClr val="tx1"/>
                </a:solidFill>
                <a:effectLst/>
                <a:latin typeface="Lato" panose="020F0502020204030203" pitchFamily="34" charset="0"/>
                <a:ea typeface="Lato" panose="020F0502020204030203" pitchFamily="34" charset="0"/>
                <a:cs typeface="Lato" panose="020F0502020204030203" pitchFamily="34" charset="0"/>
              </a:rPr>
              <a:t>Probabilidade de manutenção da taxa dos Fed Funds (5,25-5,5%)</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15" name="Google Shape;115;p4">
            <a:extLst>
              <a:ext uri="{FF2B5EF4-FFF2-40B4-BE49-F238E27FC236}">
                <a16:creationId xmlns:a16="http://schemas.microsoft.com/office/drawing/2014/main" id="{02BB4EF8-1503-478D-5AFC-6F1040E875AC}"/>
              </a:ext>
            </a:extLst>
          </p:cNvPr>
          <p:cNvSpPr txBox="1">
            <a:spLocks noGrp="1"/>
          </p:cNvSpPr>
          <p:nvPr>
            <p:ph type="body" idx="2"/>
          </p:nvPr>
        </p:nvSpPr>
        <p:spPr>
          <a:xfrm>
            <a:off x="4751387" y="1150968"/>
            <a:ext cx="3598987"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pt-BR" b="0" i="0" dirty="0">
                <a:solidFill>
                  <a:schemeClr val="tx1"/>
                </a:solidFill>
                <a:effectLst/>
                <a:latin typeface="Lato" panose="020F0502020204030203" pitchFamily="34" charset="0"/>
                <a:ea typeface="Lato" panose="020F0502020204030203" pitchFamily="34" charset="0"/>
                <a:cs typeface="Lato" panose="020F0502020204030203" pitchFamily="34" charset="0"/>
              </a:rPr>
              <a:t>Reunião do FOMC de 18/12/24 (Distribuição de probabilidades para taxa dos Fed Funds)</a:t>
            </a:r>
            <a:endParaRPr sz="1200" b="0" i="0" u="none" strike="noStrike" cap="none" dirty="0">
              <a:solidFill>
                <a:schemeClr val="tx1"/>
              </a:solidFill>
              <a:latin typeface="Lato" panose="020F0502020204030203" pitchFamily="34" charset="0"/>
              <a:ea typeface="Lato" panose="020F0502020204030203" pitchFamily="34" charset="0"/>
              <a:cs typeface="Lato" panose="020F0502020204030203" pitchFamily="34" charset="0"/>
              <a:sym typeface="Arial"/>
            </a:endParaRPr>
          </a:p>
        </p:txBody>
      </p:sp>
      <p:graphicFrame>
        <p:nvGraphicFramePr>
          <p:cNvPr id="3" name="Chart 2">
            <a:extLst>
              <a:ext uri="{FF2B5EF4-FFF2-40B4-BE49-F238E27FC236}">
                <a16:creationId xmlns:a16="http://schemas.microsoft.com/office/drawing/2014/main" id="{8F48BAD3-E8F8-AD42-9D63-69E32F1D51E6}"/>
              </a:ext>
            </a:extLst>
          </p:cNvPr>
          <p:cNvGraphicFramePr>
            <a:graphicFrameLocks/>
          </p:cNvGraphicFramePr>
          <p:nvPr/>
        </p:nvGraphicFramePr>
        <p:xfrm>
          <a:off x="4751388" y="1508191"/>
          <a:ext cx="3598987" cy="32466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4">
            <a:extLst>
              <a:ext uri="{FF2B5EF4-FFF2-40B4-BE49-F238E27FC236}">
                <a16:creationId xmlns:a16="http://schemas.microsoft.com/office/drawing/2014/main" id="{276059CB-63FE-4269-E194-E5370E5A281F}"/>
              </a:ext>
            </a:extLst>
          </p:cNvPr>
          <p:cNvGraphicFramePr>
            <a:graphicFrameLocks/>
          </p:cNvGraphicFramePr>
          <p:nvPr/>
        </p:nvGraphicFramePr>
        <p:xfrm>
          <a:off x="792164" y="1564337"/>
          <a:ext cx="3600449" cy="3190466"/>
        </p:xfrm>
        <a:graphic>
          <a:graphicData uri="http://schemas.openxmlformats.org/drawingml/2006/chart">
            <c:chart xmlns:c="http://schemas.openxmlformats.org/drawingml/2006/chart" xmlns:r="http://schemas.openxmlformats.org/officeDocument/2006/relationships" r:id="rId4"/>
          </a:graphicData>
        </a:graphic>
      </p:graphicFrame>
      <p:sp>
        <p:nvSpPr>
          <p:cNvPr id="2" name="Google Shape;116;p4">
            <a:extLst>
              <a:ext uri="{FF2B5EF4-FFF2-40B4-BE49-F238E27FC236}">
                <a16:creationId xmlns:a16="http://schemas.microsoft.com/office/drawing/2014/main" id="{0AD43691-C2CE-F11E-87CD-05D41F46FE48}"/>
              </a:ext>
            </a:extLst>
          </p:cNvPr>
          <p:cNvSpPr txBox="1">
            <a:spLocks/>
          </p:cNvSpPr>
          <p:nvPr/>
        </p:nvSpPr>
        <p:spPr>
          <a:xfrm>
            <a:off x="611188" y="4767263"/>
            <a:ext cx="7524750" cy="3762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a:ea typeface="Lato"/>
                <a:cs typeface="Lato"/>
                <a:sym typeface="Lato"/>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lnSpc>
                <a:spcPct val="100000"/>
              </a:lnSpc>
              <a:spcBef>
                <a:spcPts val="0"/>
              </a:spcBef>
              <a:spcAft>
                <a:spcPts val="0"/>
              </a:spcAft>
              <a:buSzPts val="1800"/>
              <a:buNone/>
            </a:pPr>
            <a:r>
              <a:rPr lang="pt-BR"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Lato Light"/>
              </a:rPr>
              <a:t>Fonte: </a:t>
            </a:r>
            <a:r>
              <a:rPr lang="pt-BR" b="0" i="0" dirty="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CME </a:t>
            </a:r>
            <a:r>
              <a:rPr lang="pt-BR" b="0" i="0" dirty="0" err="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Group</a:t>
            </a:r>
            <a:r>
              <a:rPr lang="pt-BR" b="0" i="0" dirty="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 (</a:t>
            </a:r>
            <a:r>
              <a:rPr lang="pt-BR" b="0" i="0" u="none" strike="noStrike" dirty="0">
                <a:solidFill>
                  <a:schemeClr val="tx1"/>
                </a:solidFill>
                <a:effectLst/>
                <a:latin typeface="Lato Light" panose="020F0502020204030203" pitchFamily="34" charset="0"/>
                <a:ea typeface="Lato Light" panose="020F0502020204030203" pitchFamily="34" charset="0"/>
                <a:cs typeface="Lato Light" panose="020F0502020204030203" pitchFamily="34" charset="0"/>
                <a:hlinkClick r:id="rId5">
                  <a:extLst>
                    <a:ext uri="{A12FA001-AC4F-418D-AE19-62706E023703}">
                      <ahyp:hlinkClr xmlns:ahyp="http://schemas.microsoft.com/office/drawing/2018/hyperlinkcolor" val="tx"/>
                    </a:ext>
                  </a:extLst>
                </a:hlinkClick>
              </a:rPr>
              <a:t>www.cmegroup.com</a:t>
            </a:r>
            <a:r>
              <a:rPr lang="pt-BR" b="0" i="0" dirty="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a:t>
            </a:r>
            <a:r>
              <a:rPr lang="pt-BR"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Lato Light"/>
              </a:rPr>
              <a:t>. Data de consulta: 16/02/2024.</a:t>
            </a:r>
          </a:p>
          <a:p>
            <a:pPr marL="0" lvl="0" indent="0" algn="l" rtl="0">
              <a:lnSpc>
                <a:spcPct val="100000"/>
              </a:lnSpc>
              <a:spcBef>
                <a:spcPts val="0"/>
              </a:spcBef>
              <a:spcAft>
                <a:spcPts val="0"/>
              </a:spcAft>
              <a:buSzPts val="1800"/>
              <a:buNone/>
            </a:pPr>
            <a:r>
              <a:rPr lang="pt-BR" b="0" i="0" dirty="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Nota: A ferramenta CME </a:t>
            </a:r>
            <a:r>
              <a:rPr lang="pt-BR" b="0" i="0" dirty="0" err="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FedWatch</a:t>
            </a:r>
            <a:r>
              <a:rPr lang="pt-BR" b="0" i="0" dirty="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 estima as probabilidades de mudanças na taxa do </a:t>
            </a:r>
            <a:r>
              <a:rPr lang="pt-BR" b="0" i="0" dirty="0" err="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Fed</a:t>
            </a:r>
            <a:r>
              <a:rPr lang="pt-BR" b="0" i="0" dirty="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 e na política monetária dos EUA, conforme dados implícitos nos preços de futuros do </a:t>
            </a:r>
            <a:r>
              <a:rPr lang="pt-BR" b="0" i="0" dirty="0" err="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Fed</a:t>
            </a:r>
            <a:r>
              <a:rPr lang="pt-BR" b="0" i="0" dirty="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 </a:t>
            </a:r>
            <a:r>
              <a:rPr lang="pt-BR" b="0" i="0" dirty="0" err="1">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Funds</a:t>
            </a:r>
            <a:r>
              <a:rPr lang="pt-BR" b="0" i="0" dirty="0">
                <a:solidFill>
                  <a:schemeClr val="tx1"/>
                </a:solidFill>
                <a:effectLst/>
                <a:latin typeface="Lato Light" panose="020F0502020204030203" pitchFamily="34" charset="0"/>
                <a:ea typeface="Lato Light" panose="020F0502020204030203" pitchFamily="34" charset="0"/>
                <a:cs typeface="Lato Light" panose="020F0502020204030203" pitchFamily="34" charset="0"/>
              </a:rPr>
              <a:t> dos últimos 30 dias.</a:t>
            </a:r>
            <a:r>
              <a:rPr lang="pt-BR" dirty="0">
                <a:solidFill>
                  <a:schemeClr val="tx1"/>
                </a:solidFill>
                <a:latin typeface="Lato Light" panose="020F0502020204030203" pitchFamily="34" charset="0"/>
                <a:ea typeface="Lato Light" panose="020F0502020204030203" pitchFamily="34" charset="0"/>
                <a:cs typeface="Lato Light" panose="020F0502020204030203" pitchFamily="34" charset="0"/>
                <a:sym typeface="Lato Light"/>
              </a:rPr>
              <a:t> </a:t>
            </a:r>
            <a:endParaRPr lang="pt-BR" dirty="0">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476791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611919" y="386950"/>
            <a:ext cx="7739919" cy="43668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dirty="0"/>
              <a:t>EVENTOS ECONÔMICOS IMPORTANTES DA SEMANA</a:t>
            </a:r>
            <a:endParaRPr sz="2000" dirty="0"/>
          </a:p>
        </p:txBody>
      </p:sp>
      <p:sp>
        <p:nvSpPr>
          <p:cNvPr id="134" name="Google Shape;134;p26"/>
          <p:cNvSpPr txBox="1"/>
          <p:nvPr/>
        </p:nvSpPr>
        <p:spPr>
          <a:xfrm>
            <a:off x="5709467" y="4359363"/>
            <a:ext cx="601557" cy="40020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Lato"/>
              <a:ea typeface="Lato"/>
              <a:cs typeface="Lato"/>
              <a:sym typeface="Lato"/>
            </a:endParaRPr>
          </a:p>
        </p:txBody>
      </p:sp>
      <p:pic>
        <p:nvPicPr>
          <p:cNvPr id="135" name="Google Shape;135;p26" descr="Bandeira do Brasil: história, significado das estrelas e cores"/>
          <p:cNvPicPr preferRelativeResize="0"/>
          <p:nvPr/>
        </p:nvPicPr>
        <p:blipFill rotWithShape="1">
          <a:blip r:embed="rId3">
            <a:alphaModFix/>
          </a:blip>
          <a:srcRect/>
          <a:stretch/>
        </p:blipFill>
        <p:spPr>
          <a:xfrm>
            <a:off x="4651762" y="1202139"/>
            <a:ext cx="942445" cy="622754"/>
          </a:xfrm>
          <a:prstGeom prst="roundRect">
            <a:avLst>
              <a:gd name="adj" fmla="val 16667"/>
            </a:avLst>
          </a:prstGeom>
          <a:noFill/>
          <a:ln>
            <a:noFill/>
          </a:ln>
        </p:spPr>
      </p:pic>
      <p:pic>
        <p:nvPicPr>
          <p:cNvPr id="136" name="Google Shape;136;p26"/>
          <p:cNvPicPr preferRelativeResize="0"/>
          <p:nvPr/>
        </p:nvPicPr>
        <p:blipFill rotWithShape="1">
          <a:blip r:embed="rId4">
            <a:alphaModFix/>
          </a:blip>
          <a:srcRect l="2307" r="2306"/>
          <a:stretch/>
        </p:blipFill>
        <p:spPr>
          <a:xfrm>
            <a:off x="2491175" y="1202139"/>
            <a:ext cx="942445" cy="622754"/>
          </a:xfrm>
          <a:prstGeom prst="roundRect">
            <a:avLst>
              <a:gd name="adj" fmla="val 16667"/>
            </a:avLst>
          </a:prstGeom>
          <a:noFill/>
          <a:ln>
            <a:noFill/>
          </a:ln>
        </p:spPr>
      </p:pic>
      <p:pic>
        <p:nvPicPr>
          <p:cNvPr id="137" name="Google Shape;137;p26"/>
          <p:cNvPicPr preferRelativeResize="0"/>
          <p:nvPr/>
        </p:nvPicPr>
        <p:blipFill rotWithShape="1">
          <a:blip r:embed="rId5">
            <a:alphaModFix/>
          </a:blip>
          <a:srcRect/>
          <a:stretch/>
        </p:blipFill>
        <p:spPr>
          <a:xfrm>
            <a:off x="6812349" y="1202139"/>
            <a:ext cx="942445" cy="622754"/>
          </a:xfrm>
          <a:prstGeom prst="roundRect">
            <a:avLst>
              <a:gd name="adj" fmla="val 16667"/>
            </a:avLst>
          </a:prstGeom>
          <a:noFill/>
          <a:ln>
            <a:noFill/>
          </a:ln>
        </p:spPr>
      </p:pic>
      <p:graphicFrame>
        <p:nvGraphicFramePr>
          <p:cNvPr id="138" name="Google Shape;138;p26"/>
          <p:cNvGraphicFramePr/>
          <p:nvPr/>
        </p:nvGraphicFramePr>
        <p:xfrm>
          <a:off x="785534" y="1993634"/>
          <a:ext cx="7391225" cy="2773610"/>
        </p:xfrm>
        <a:graphic>
          <a:graphicData uri="http://schemas.openxmlformats.org/drawingml/2006/table">
            <a:tbl>
              <a:tblPr firstRow="1" bandRow="1">
                <a:noFill/>
                <a:tableStyleId>{BE960F07-1E05-400C-892A-FAF6FD9534F2}</a:tableStyleId>
              </a:tblPr>
              <a:tblGrid>
                <a:gridCol w="1229150">
                  <a:extLst>
                    <a:ext uri="{9D8B030D-6E8A-4147-A177-3AD203B41FA5}">
                      <a16:colId xmlns:a16="http://schemas.microsoft.com/office/drawing/2014/main" val="20000"/>
                    </a:ext>
                  </a:extLst>
                </a:gridCol>
                <a:gridCol w="1956175">
                  <a:extLst>
                    <a:ext uri="{9D8B030D-6E8A-4147-A177-3AD203B41FA5}">
                      <a16:colId xmlns:a16="http://schemas.microsoft.com/office/drawing/2014/main" val="20001"/>
                    </a:ext>
                  </a:extLst>
                </a:gridCol>
                <a:gridCol w="2118525">
                  <a:extLst>
                    <a:ext uri="{9D8B030D-6E8A-4147-A177-3AD203B41FA5}">
                      <a16:colId xmlns:a16="http://schemas.microsoft.com/office/drawing/2014/main" val="20002"/>
                    </a:ext>
                  </a:extLst>
                </a:gridCol>
                <a:gridCol w="2087375">
                  <a:extLst>
                    <a:ext uri="{9D8B030D-6E8A-4147-A177-3AD203B41FA5}">
                      <a16:colId xmlns:a16="http://schemas.microsoft.com/office/drawing/2014/main" val="20003"/>
                    </a:ext>
                  </a:extLst>
                </a:gridCol>
              </a:tblGrid>
              <a:tr h="581300">
                <a:tc>
                  <a:txBody>
                    <a:bodyPr/>
                    <a:lstStyle/>
                    <a:p>
                      <a:pPr marL="0" marR="0" lvl="0" indent="0" algn="ctr" rtl="0">
                        <a:lnSpc>
                          <a:spcPct val="100000"/>
                        </a:lnSpc>
                        <a:spcBef>
                          <a:spcPts val="0"/>
                        </a:spcBef>
                        <a:spcAft>
                          <a:spcPts val="0"/>
                        </a:spcAft>
                        <a:buClr>
                          <a:srgbClr val="000000"/>
                        </a:buClr>
                        <a:buSzPts val="1100"/>
                        <a:buFont typeface="Arial"/>
                        <a:buNone/>
                      </a:pPr>
                      <a:r>
                        <a:rPr lang="pt-BR" sz="1100" b="0" u="none" strike="noStrike" cap="none" dirty="0">
                          <a:solidFill>
                            <a:schemeClr val="dk1"/>
                          </a:solidFill>
                          <a:latin typeface="Lato"/>
                          <a:ea typeface="Lato"/>
                          <a:cs typeface="Lato"/>
                          <a:sym typeface="Lato"/>
                        </a:rPr>
                        <a:t>Segunda-feira</a:t>
                      </a:r>
                      <a:endParaRPr sz="140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000"/>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b="0" u="none" strike="noStrike" cap="none">
                        <a:solidFill>
                          <a:schemeClr val="dk1"/>
                        </a:solidFill>
                        <a:latin typeface="Lato"/>
                        <a:ea typeface="Lato"/>
                        <a:cs typeface="Lato"/>
                        <a:sym typeface="Lato"/>
                      </a:endParaRPr>
                    </a:p>
                  </a:txBody>
                  <a:tcPr marL="91450" marR="91450" marT="45725" marB="45725">
                    <a:lnL w="12700" cap="flat" cmpd="sng">
                      <a:solidFill>
                        <a:schemeClr val="lt1"/>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rgbClr val="EBEEEF"/>
                    </a:solidFill>
                  </a:tcPr>
                </a:tc>
                <a:tc>
                  <a:txBody>
                    <a:bodyPr/>
                    <a:lstStyle/>
                    <a:p>
                      <a:pPr marL="171450" marR="0" lvl="0" indent="-171450" algn="l" rtl="0">
                        <a:lnSpc>
                          <a:spcPct val="100000"/>
                        </a:lnSpc>
                        <a:spcBef>
                          <a:spcPts val="0"/>
                        </a:spcBef>
                        <a:spcAft>
                          <a:spcPts val="0"/>
                        </a:spcAft>
                        <a:buClr>
                          <a:srgbClr val="000000"/>
                        </a:buClr>
                        <a:buSzPts val="1100"/>
                        <a:buFont typeface="Arial"/>
                        <a:buChar char="•"/>
                      </a:pPr>
                      <a:r>
                        <a:rPr lang="pt-BR" sz="1100" b="0" u="none" strike="noStrike" cap="none">
                          <a:solidFill>
                            <a:schemeClr val="dk1"/>
                          </a:solidFill>
                          <a:latin typeface="Lato"/>
                          <a:ea typeface="Lato"/>
                          <a:cs typeface="Lato"/>
                          <a:sym typeface="Lato"/>
                        </a:rPr>
                        <a:t>Índice de Atividade Econômica do Bacen – IBC (dez)</a:t>
                      </a:r>
                      <a:endParaRPr sz="1100" b="0" u="none" strike="noStrike" cap="none">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rgbClr val="EBEEEF"/>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sz="1100" b="0" u="none" strike="noStrike" cap="none">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BFBFBF"/>
                      </a:solidFill>
                      <a:prstDash val="solid"/>
                      <a:round/>
                      <a:headEnd type="none" w="sm" len="sm"/>
                      <a:tailEnd type="none" w="sm" len="sm"/>
                    </a:lnB>
                    <a:solidFill>
                      <a:srgbClr val="EBEEEF"/>
                    </a:solidFill>
                  </a:tcPr>
                </a:tc>
                <a:extLst>
                  <a:ext uri="{0D108BD9-81ED-4DB2-BD59-A6C34878D82A}">
                    <a16:rowId xmlns:a16="http://schemas.microsoft.com/office/drawing/2014/main" val="10000"/>
                  </a:ext>
                </a:extLst>
              </a:tr>
              <a:tr h="495250">
                <a:tc>
                  <a:txBody>
                    <a:bodyPr/>
                    <a:lstStyle/>
                    <a:p>
                      <a:pPr marL="0" marR="0" lvl="0" indent="0" algn="ctr" rtl="0">
                        <a:lnSpc>
                          <a:spcPct val="100000"/>
                        </a:lnSpc>
                        <a:spcBef>
                          <a:spcPts val="0"/>
                        </a:spcBef>
                        <a:spcAft>
                          <a:spcPts val="0"/>
                        </a:spcAft>
                        <a:buClr>
                          <a:srgbClr val="000000"/>
                        </a:buClr>
                        <a:buSzPts val="1100"/>
                        <a:buFont typeface="Arial"/>
                        <a:buNone/>
                      </a:pPr>
                      <a:r>
                        <a:rPr lang="pt-BR" sz="1100" b="0" u="none" strike="noStrike" cap="none" dirty="0">
                          <a:solidFill>
                            <a:schemeClr val="dk1"/>
                          </a:solidFill>
                          <a:latin typeface="Lato"/>
                          <a:ea typeface="Lato"/>
                          <a:cs typeface="Lato"/>
                          <a:sym typeface="Lato"/>
                        </a:rPr>
                        <a:t>Terça-feira</a:t>
                      </a:r>
                      <a:endParaRPr sz="140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000"/>
                    </a:solidFill>
                  </a:tcPr>
                </a:tc>
                <a:tc>
                  <a:txBody>
                    <a:bodyPr/>
                    <a:lstStyle/>
                    <a:p>
                      <a:pPr marL="171450" marR="0" lvl="0" indent="-101600" algn="l" rtl="0">
                        <a:lnSpc>
                          <a:spcPct val="100000"/>
                        </a:lnSpc>
                        <a:spcBef>
                          <a:spcPts val="0"/>
                        </a:spcBef>
                        <a:spcAft>
                          <a:spcPts val="0"/>
                        </a:spcAft>
                        <a:buClr>
                          <a:srgbClr val="000000"/>
                        </a:buClr>
                        <a:buSzPts val="1100"/>
                        <a:buFont typeface="Arial"/>
                        <a:buNone/>
                      </a:pPr>
                      <a:endParaRPr sz="1100" u="none" strike="noStrike" cap="none">
                        <a:solidFill>
                          <a:schemeClr val="dk1"/>
                        </a:solidFill>
                        <a:latin typeface="Lato"/>
                        <a:ea typeface="Lato"/>
                        <a:cs typeface="Lato"/>
                        <a:sym typeface="Lato"/>
                      </a:endParaRPr>
                    </a:p>
                  </a:txBody>
                  <a:tcPr marL="91450" marR="91450" marT="45725" marB="45725">
                    <a:lnL w="12700" cap="flat" cmpd="sng">
                      <a:solidFill>
                        <a:schemeClr val="lt1"/>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b="0" u="none" strike="noStrike" cap="none">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b="0" u="none" strike="noStrike" cap="none">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1"/>
                  </a:ext>
                </a:extLst>
              </a:tr>
              <a:tr h="581300">
                <a:tc>
                  <a:txBody>
                    <a:bodyPr/>
                    <a:lstStyle/>
                    <a:p>
                      <a:pPr marL="0" marR="0" lvl="0" indent="0" algn="ctr" rtl="0">
                        <a:lnSpc>
                          <a:spcPct val="100000"/>
                        </a:lnSpc>
                        <a:spcBef>
                          <a:spcPts val="0"/>
                        </a:spcBef>
                        <a:spcAft>
                          <a:spcPts val="0"/>
                        </a:spcAft>
                        <a:buClr>
                          <a:srgbClr val="000000"/>
                        </a:buClr>
                        <a:buSzPts val="1100"/>
                        <a:buFont typeface="Arial"/>
                        <a:buNone/>
                      </a:pPr>
                      <a:r>
                        <a:rPr lang="pt-BR" sz="1100" b="0" u="none" strike="noStrike" cap="none" dirty="0">
                          <a:solidFill>
                            <a:schemeClr val="dk1"/>
                          </a:solidFill>
                          <a:latin typeface="Lato"/>
                          <a:ea typeface="Lato"/>
                          <a:cs typeface="Lato"/>
                          <a:sym typeface="Lato"/>
                        </a:rPr>
                        <a:t>Quarta-feira</a:t>
                      </a:r>
                      <a:endParaRPr sz="140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000"/>
                    </a:solidFill>
                  </a:tcPr>
                </a:tc>
                <a:tc>
                  <a:txBody>
                    <a:bodyPr/>
                    <a:lstStyle/>
                    <a:p>
                      <a:pPr marL="171450" marR="0" lvl="0" indent="-171450" algn="l" rtl="0">
                        <a:lnSpc>
                          <a:spcPct val="100000"/>
                        </a:lnSpc>
                        <a:spcBef>
                          <a:spcPts val="0"/>
                        </a:spcBef>
                        <a:spcAft>
                          <a:spcPts val="0"/>
                        </a:spcAft>
                        <a:buClr>
                          <a:srgbClr val="000000"/>
                        </a:buClr>
                        <a:buSzPts val="1100"/>
                        <a:buFont typeface="Arial"/>
                        <a:buChar char="•"/>
                      </a:pPr>
                      <a:r>
                        <a:rPr lang="pt-BR" sz="1100" b="0" u="none" strike="noStrike" cap="none" dirty="0">
                          <a:solidFill>
                            <a:schemeClr val="dk1"/>
                          </a:solidFill>
                          <a:latin typeface="Lato"/>
                          <a:ea typeface="Lato"/>
                          <a:cs typeface="Lato"/>
                          <a:sym typeface="Lato"/>
                        </a:rPr>
                        <a:t>Atas da reunião do Fomc (conselho de política monetária americano)</a:t>
                      </a:r>
                      <a:endParaRPr sz="1100" b="0" u="none" strike="noStrike" cap="none" dirty="0">
                        <a:solidFill>
                          <a:schemeClr val="dk1"/>
                        </a:solidFill>
                        <a:latin typeface="Lato"/>
                        <a:ea typeface="Lato"/>
                        <a:cs typeface="Lato"/>
                        <a:sym typeface="Lato"/>
                      </a:endParaRPr>
                    </a:p>
                  </a:txBody>
                  <a:tcPr marL="91450" marR="91450" marT="45725" marB="45725">
                    <a:lnL w="12700" cap="flat" cmpd="sng">
                      <a:solidFill>
                        <a:schemeClr val="lt1"/>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171450" marR="0" lvl="0" indent="-10160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495250">
                <a:tc>
                  <a:txBody>
                    <a:bodyPr/>
                    <a:lstStyle/>
                    <a:p>
                      <a:pPr marL="0" marR="0" lvl="0" indent="0" algn="ctr" rtl="0">
                        <a:lnSpc>
                          <a:spcPct val="100000"/>
                        </a:lnSpc>
                        <a:spcBef>
                          <a:spcPts val="0"/>
                        </a:spcBef>
                        <a:spcAft>
                          <a:spcPts val="0"/>
                        </a:spcAft>
                        <a:buClr>
                          <a:srgbClr val="000000"/>
                        </a:buClr>
                        <a:buSzPts val="1100"/>
                        <a:buFont typeface="Arial"/>
                        <a:buNone/>
                      </a:pPr>
                      <a:r>
                        <a:rPr lang="pt-BR" sz="1100" b="0" u="none" strike="noStrike" cap="none" dirty="0">
                          <a:solidFill>
                            <a:schemeClr val="dk1"/>
                          </a:solidFill>
                          <a:latin typeface="Lato"/>
                          <a:ea typeface="Lato"/>
                          <a:cs typeface="Lato"/>
                          <a:sym typeface="Lato"/>
                        </a:rPr>
                        <a:t>Quinta-feira</a:t>
                      </a:r>
                      <a:endParaRPr sz="140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000"/>
                    </a:solidFill>
                  </a:tcPr>
                </a:tc>
                <a:tc>
                  <a:txBody>
                    <a:bodyPr/>
                    <a:lstStyle/>
                    <a:p>
                      <a:pPr marL="171450" marR="0" lvl="0" indent="-171450" algn="l" rtl="0">
                        <a:lnSpc>
                          <a:spcPct val="100000"/>
                        </a:lnSpc>
                        <a:spcBef>
                          <a:spcPts val="0"/>
                        </a:spcBef>
                        <a:spcAft>
                          <a:spcPts val="0"/>
                        </a:spcAft>
                        <a:buClr>
                          <a:srgbClr val="000000"/>
                        </a:buClr>
                        <a:buSzPts val="1100"/>
                        <a:buFont typeface="Arial"/>
                        <a:buChar char="•"/>
                      </a:pPr>
                      <a:r>
                        <a:rPr lang="pt-BR" sz="1100" u="none" strike="noStrike" cap="none">
                          <a:solidFill>
                            <a:schemeClr val="dk1"/>
                          </a:solidFill>
                          <a:latin typeface="Lato"/>
                          <a:ea typeface="Lato"/>
                          <a:cs typeface="Lato"/>
                          <a:sym typeface="Lato"/>
                        </a:rPr>
                        <a:t>Seguro-Desemprego</a:t>
                      </a:r>
                      <a:endParaRPr/>
                    </a:p>
                    <a:p>
                      <a:pPr marL="171450" marR="0" lvl="0" indent="-171450" algn="l" rtl="0">
                        <a:lnSpc>
                          <a:spcPct val="100000"/>
                        </a:lnSpc>
                        <a:spcBef>
                          <a:spcPts val="0"/>
                        </a:spcBef>
                        <a:spcAft>
                          <a:spcPts val="0"/>
                        </a:spcAft>
                        <a:buClr>
                          <a:srgbClr val="000000"/>
                        </a:buClr>
                        <a:buSzPts val="1100"/>
                        <a:buFont typeface="Arial"/>
                        <a:buChar char="•"/>
                      </a:pPr>
                      <a:r>
                        <a:rPr lang="pt-BR" sz="1100" u="none" strike="noStrike" cap="none">
                          <a:solidFill>
                            <a:schemeClr val="dk1"/>
                          </a:solidFill>
                          <a:latin typeface="Lato"/>
                          <a:ea typeface="Lato"/>
                          <a:cs typeface="Lato"/>
                          <a:sym typeface="Lato"/>
                        </a:rPr>
                        <a:t>PMI industrial e de serviços (fev)</a:t>
                      </a:r>
                      <a:endParaRPr/>
                    </a:p>
                  </a:txBody>
                  <a:tcPr marL="91450" marR="91450" marT="45725" marB="45725">
                    <a:lnL w="12700" cap="flat" cmpd="sng">
                      <a:solidFill>
                        <a:schemeClr val="lt1"/>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100"/>
                        <a:buFont typeface="Arial"/>
                        <a:buChar char="•"/>
                      </a:pPr>
                      <a:r>
                        <a:rPr lang="pt-BR" sz="1100" b="0" u="none" strike="noStrike" cap="none">
                          <a:solidFill>
                            <a:schemeClr val="dk1"/>
                          </a:solidFill>
                          <a:latin typeface="Lato"/>
                          <a:ea typeface="Lato"/>
                          <a:cs typeface="Lato"/>
                          <a:sym typeface="Lato"/>
                        </a:rPr>
                        <a:t>Inflação da Zona do Euro</a:t>
                      </a:r>
                      <a:endParaRPr sz="1100" b="0" u="none" strike="noStrike" cap="none">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BFBFBF"/>
                      </a:solidFill>
                      <a:prstDash val="solid"/>
                      <a:round/>
                      <a:headEnd type="none" w="sm" len="sm"/>
                      <a:tailEnd type="none" w="sm" len="sm"/>
                    </a:lnB>
                  </a:tcPr>
                </a:tc>
                <a:extLst>
                  <a:ext uri="{0D108BD9-81ED-4DB2-BD59-A6C34878D82A}">
                    <a16:rowId xmlns:a16="http://schemas.microsoft.com/office/drawing/2014/main" val="10003"/>
                  </a:ext>
                </a:extLst>
              </a:tr>
              <a:tr h="495250">
                <a:tc>
                  <a:txBody>
                    <a:bodyPr/>
                    <a:lstStyle/>
                    <a:p>
                      <a:pPr marL="0" marR="0" lvl="0" indent="0" algn="ctr" rtl="0">
                        <a:lnSpc>
                          <a:spcPct val="100000"/>
                        </a:lnSpc>
                        <a:spcBef>
                          <a:spcPts val="0"/>
                        </a:spcBef>
                        <a:spcAft>
                          <a:spcPts val="0"/>
                        </a:spcAft>
                        <a:buClr>
                          <a:srgbClr val="000000"/>
                        </a:buClr>
                        <a:buSzPts val="1100"/>
                        <a:buFont typeface="Arial"/>
                        <a:buNone/>
                      </a:pPr>
                      <a:r>
                        <a:rPr lang="pt-BR" sz="1100" b="0" u="none" strike="noStrike" cap="none" dirty="0">
                          <a:solidFill>
                            <a:schemeClr val="dk1"/>
                          </a:solidFill>
                          <a:latin typeface="Lato"/>
                          <a:ea typeface="Lato"/>
                          <a:cs typeface="Lato"/>
                          <a:sym typeface="Lato"/>
                        </a:rPr>
                        <a:t>Sexta-feira</a:t>
                      </a:r>
                      <a:endParaRPr sz="1400" u="none" strike="noStrike" cap="none" dirty="0">
                        <a:solidFill>
                          <a:schemeClr val="dk1"/>
                        </a:solidFill>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C000"/>
                    </a:solidFill>
                  </a:tcPr>
                </a:tc>
                <a:tc>
                  <a:txBody>
                    <a:bodyPr/>
                    <a:lstStyle/>
                    <a:p>
                      <a:pPr marL="171450" marR="0" lvl="0" indent="-101600" algn="l" rtl="0">
                        <a:lnSpc>
                          <a:spcPct val="100000"/>
                        </a:lnSpc>
                        <a:spcBef>
                          <a:spcPts val="0"/>
                        </a:spcBef>
                        <a:spcAft>
                          <a:spcPts val="0"/>
                        </a:spcAft>
                        <a:buClr>
                          <a:srgbClr val="000000"/>
                        </a:buClr>
                        <a:buSzPts val="1100"/>
                        <a:buFont typeface="Arial"/>
                        <a:buNone/>
                      </a:pPr>
                      <a:endParaRPr sz="1100" u="none" strike="noStrike" cap="none" dirty="0">
                        <a:solidFill>
                          <a:schemeClr val="dk1"/>
                        </a:solidFill>
                        <a:latin typeface="Lato"/>
                        <a:ea typeface="Lato"/>
                        <a:cs typeface="Lato"/>
                        <a:sym typeface="Lato"/>
                      </a:endParaRPr>
                    </a:p>
                  </a:txBody>
                  <a:tcPr marL="91450" marR="91450" marT="45725" marB="45725">
                    <a:lnL w="12700" cap="flat" cmpd="sng">
                      <a:solidFill>
                        <a:schemeClr val="lt1"/>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171450" marR="0" lvl="0" indent="-101600" algn="l" rtl="0">
                        <a:lnSpc>
                          <a:spcPct val="100000"/>
                        </a:lnSpc>
                        <a:spcBef>
                          <a:spcPts val="0"/>
                        </a:spcBef>
                        <a:spcAft>
                          <a:spcPts val="0"/>
                        </a:spcAft>
                        <a:buClr>
                          <a:srgbClr val="000000"/>
                        </a:buClr>
                        <a:buSzPts val="1100"/>
                        <a:buFont typeface="Arial"/>
                        <a:buNone/>
                      </a:pPr>
                      <a:endParaRPr sz="1100" b="0" u="none" strike="noStrike" cap="none">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BFBFBF"/>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endParaRPr sz="1100" b="0" u="none" strike="noStrike" cap="none" dirty="0">
                        <a:solidFill>
                          <a:schemeClr val="dk1"/>
                        </a:solidFill>
                        <a:latin typeface="Lato"/>
                        <a:ea typeface="Lato"/>
                        <a:cs typeface="Lato"/>
                        <a:sym typeface="Lato"/>
                      </a:endParaRPr>
                    </a:p>
                  </a:txBody>
                  <a:tcPr marL="91450" marR="91450" marT="45725" marB="45725">
                    <a:lnL w="9525" cap="flat" cmpd="sng">
                      <a:solidFill>
                        <a:srgbClr val="BFBFB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BFBFBF"/>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116;p4">
            <a:extLst>
              <a:ext uri="{FF2B5EF4-FFF2-40B4-BE49-F238E27FC236}">
                <a16:creationId xmlns:a16="http://schemas.microsoft.com/office/drawing/2014/main" id="{347207F2-8FC9-35E1-6981-A7483963343F}"/>
              </a:ext>
            </a:extLst>
          </p:cNvPr>
          <p:cNvSpPr txBox="1">
            <a:spLocks/>
          </p:cNvSpPr>
          <p:nvPr/>
        </p:nvSpPr>
        <p:spPr>
          <a:xfrm>
            <a:off x="611188" y="4767263"/>
            <a:ext cx="7524750" cy="3762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800"/>
            </a:pPr>
            <a:r>
              <a:rPr lang="pt-BR" sz="700" dirty="0">
                <a:latin typeface="Lato Light"/>
                <a:ea typeface="Lato Light"/>
                <a:cs typeface="Lato Light"/>
                <a:sym typeface="Lato Light"/>
              </a:rPr>
              <a:t>Fonte: Investing.com. Data de consulta: 16/02/2024. </a:t>
            </a:r>
            <a:endParaRPr lang="pt-BR" sz="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p:nvPr/>
        </p:nvSpPr>
        <p:spPr>
          <a:xfrm>
            <a:off x="6192839" y="3513820"/>
            <a:ext cx="2170000" cy="1062947"/>
          </a:xfrm>
          <a:prstGeom prst="roundRect">
            <a:avLst>
              <a:gd name="adj" fmla="val 6505"/>
            </a:avLst>
          </a:prstGeom>
          <a:solidFill>
            <a:srgbClr val="D8E5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ct val="111111"/>
              <a:buFont typeface="Lato"/>
              <a:buNone/>
            </a:pPr>
            <a:r>
              <a:rPr lang="pt-BR" sz="2000" dirty="0"/>
              <a:t>RENDA VARIÁVEL | BOLSAS GLOBAIS</a:t>
            </a:r>
            <a:endParaRPr sz="2000" dirty="0"/>
          </a:p>
        </p:txBody>
      </p:sp>
      <p:sp>
        <p:nvSpPr>
          <p:cNvPr id="146" name="Google Shape;146;p5"/>
          <p:cNvSpPr txBox="1">
            <a:spLocks noGrp="1"/>
          </p:cNvSpPr>
          <p:nvPr>
            <p:ph type="body" idx="2"/>
          </p:nvPr>
        </p:nvSpPr>
        <p:spPr>
          <a:xfrm>
            <a:off x="611188" y="858526"/>
            <a:ext cx="7740649"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585858"/>
              </a:buClr>
              <a:buSzPts val="2800"/>
              <a:buFont typeface="Arial"/>
              <a:buNone/>
            </a:pPr>
            <a:endParaRPr dirty="0"/>
          </a:p>
        </p:txBody>
      </p:sp>
      <p:sp>
        <p:nvSpPr>
          <p:cNvPr id="147" name="Google Shape;147;p5"/>
          <p:cNvSpPr/>
          <p:nvPr/>
        </p:nvSpPr>
        <p:spPr>
          <a:xfrm>
            <a:off x="6192839" y="1500075"/>
            <a:ext cx="2158999" cy="1533378"/>
          </a:xfrm>
          <a:prstGeom prst="roundRect">
            <a:avLst>
              <a:gd name="adj" fmla="val 6505"/>
            </a:avLst>
          </a:prstGeom>
          <a:solidFill>
            <a:srgbClr val="D8E5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
          <p:cNvSpPr txBox="1"/>
          <p:nvPr/>
        </p:nvSpPr>
        <p:spPr>
          <a:xfrm>
            <a:off x="6496515" y="1701680"/>
            <a:ext cx="2189771" cy="2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100" b="1" i="0" u="none" strike="noStrike" cap="none" dirty="0">
                <a:solidFill>
                  <a:srgbClr val="000000"/>
                </a:solidFill>
                <a:latin typeface="Lato"/>
                <a:ea typeface="Lato"/>
                <a:cs typeface="Lato"/>
                <a:sym typeface="Lato"/>
              </a:rPr>
              <a:t>S&amp;P 500 </a:t>
            </a:r>
            <a:r>
              <a:rPr lang="pt-BR" sz="1200" i="0" u="none" strike="noStrike" cap="none" dirty="0">
                <a:solidFill>
                  <a:srgbClr val="000000"/>
                </a:solidFill>
                <a:latin typeface="Lato"/>
                <a:ea typeface="Lato"/>
                <a:cs typeface="Lato"/>
                <a:sym typeface="Lato"/>
              </a:rPr>
              <a:t>(</a:t>
            </a:r>
            <a:r>
              <a:rPr lang="pt-BR" sz="900" i="0" u="none" strike="noStrike" cap="none" dirty="0">
                <a:solidFill>
                  <a:srgbClr val="000000"/>
                </a:solidFill>
                <a:latin typeface="Lato"/>
                <a:ea typeface="Lato"/>
                <a:cs typeface="Lato"/>
                <a:sym typeface="Lato"/>
              </a:rPr>
              <a:t>futuros</a:t>
            </a:r>
            <a:r>
              <a:rPr lang="pt-BR" sz="1200" i="0" u="none" strike="noStrike" cap="none" dirty="0">
                <a:solidFill>
                  <a:srgbClr val="000000"/>
                </a:solidFill>
                <a:latin typeface="Lato"/>
                <a:ea typeface="Lato"/>
                <a:cs typeface="Lato"/>
                <a:sym typeface="Lato"/>
              </a:rPr>
              <a:t>): </a:t>
            </a:r>
            <a:endParaRPr sz="1200" i="0" u="none" strike="noStrike" cap="none" dirty="0">
              <a:solidFill>
                <a:srgbClr val="00B050"/>
              </a:solidFill>
              <a:latin typeface="Lato"/>
              <a:ea typeface="Lato"/>
              <a:cs typeface="Lato"/>
              <a:sym typeface="Lato"/>
            </a:endParaRPr>
          </a:p>
        </p:txBody>
      </p:sp>
      <p:sp>
        <p:nvSpPr>
          <p:cNvPr id="149" name="Google Shape;149;p5"/>
          <p:cNvSpPr txBox="1"/>
          <p:nvPr/>
        </p:nvSpPr>
        <p:spPr>
          <a:xfrm>
            <a:off x="6496515" y="2502137"/>
            <a:ext cx="1866324" cy="2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100" b="1" i="0" u="none" strike="noStrike" cap="none" dirty="0">
                <a:solidFill>
                  <a:schemeClr val="dk1"/>
                </a:solidFill>
                <a:latin typeface="Lato"/>
                <a:ea typeface="Lato"/>
                <a:cs typeface="Lato"/>
                <a:sym typeface="Lato"/>
              </a:rPr>
              <a:t>Euro Stoxx 50:</a:t>
            </a:r>
            <a:r>
              <a:rPr lang="pt-BR" sz="1100" b="0" i="0" u="none" strike="noStrike" cap="none" dirty="0">
                <a:solidFill>
                  <a:schemeClr val="dk1"/>
                </a:solidFill>
                <a:latin typeface="Lato"/>
                <a:ea typeface="Lato"/>
                <a:cs typeface="Lato"/>
                <a:sym typeface="Lato"/>
              </a:rPr>
              <a:t> </a:t>
            </a:r>
            <a:endParaRPr sz="1100" b="1" i="0" u="none" strike="noStrike" cap="none" dirty="0">
              <a:solidFill>
                <a:srgbClr val="FF0000"/>
              </a:solidFill>
              <a:latin typeface="Lato"/>
              <a:ea typeface="Lato"/>
              <a:cs typeface="Lato"/>
              <a:sym typeface="Lato"/>
            </a:endParaRPr>
          </a:p>
        </p:txBody>
      </p:sp>
      <p:sp>
        <p:nvSpPr>
          <p:cNvPr id="150" name="Google Shape;150;p5"/>
          <p:cNvSpPr txBox="1"/>
          <p:nvPr/>
        </p:nvSpPr>
        <p:spPr>
          <a:xfrm>
            <a:off x="6496515" y="3684398"/>
            <a:ext cx="1622378" cy="2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100" b="1" i="0" u="none" strike="noStrike" cap="none" dirty="0">
                <a:solidFill>
                  <a:schemeClr val="dk1"/>
                </a:solidFill>
                <a:latin typeface="Lato"/>
                <a:ea typeface="Lato"/>
                <a:cs typeface="Lato"/>
                <a:sym typeface="Lato"/>
              </a:rPr>
              <a:t>CSI 300: </a:t>
            </a:r>
            <a:endParaRPr sz="1100" b="1" i="0" u="none" strike="noStrike" cap="none" dirty="0">
              <a:solidFill>
                <a:srgbClr val="FF0000"/>
              </a:solidFill>
              <a:latin typeface="Lato"/>
              <a:ea typeface="Lato"/>
              <a:cs typeface="Lato"/>
              <a:sym typeface="Lato"/>
            </a:endParaRPr>
          </a:p>
        </p:txBody>
      </p:sp>
      <p:sp>
        <p:nvSpPr>
          <p:cNvPr id="151" name="Google Shape;151;p5"/>
          <p:cNvSpPr txBox="1"/>
          <p:nvPr/>
        </p:nvSpPr>
        <p:spPr>
          <a:xfrm>
            <a:off x="6192106" y="1229105"/>
            <a:ext cx="2349728" cy="2631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00000"/>
                </a:solidFill>
                <a:latin typeface="Lato"/>
                <a:ea typeface="Lato"/>
                <a:cs typeface="Lato"/>
                <a:sym typeface="Lato"/>
              </a:rPr>
              <a:t>Em andamento (0h00)</a:t>
            </a:r>
            <a:endParaRPr sz="1200" b="0" i="0" u="none" strike="noStrike" cap="none" dirty="0">
              <a:solidFill>
                <a:srgbClr val="000000"/>
              </a:solidFill>
              <a:latin typeface="Lato"/>
              <a:ea typeface="Lato"/>
              <a:cs typeface="Lato"/>
              <a:sym typeface="Lato"/>
            </a:endParaRPr>
          </a:p>
        </p:txBody>
      </p:sp>
      <p:cxnSp>
        <p:nvCxnSpPr>
          <p:cNvPr id="152" name="Google Shape;152;p5"/>
          <p:cNvCxnSpPr/>
          <p:nvPr/>
        </p:nvCxnSpPr>
        <p:spPr>
          <a:xfrm>
            <a:off x="6192105" y="1485050"/>
            <a:ext cx="2120393" cy="0"/>
          </a:xfrm>
          <a:prstGeom prst="straightConnector1">
            <a:avLst/>
          </a:prstGeom>
          <a:noFill/>
          <a:ln w="9525" cap="flat" cmpd="sng">
            <a:solidFill>
              <a:srgbClr val="1A1A13"/>
            </a:solidFill>
            <a:prstDash val="solid"/>
            <a:round/>
            <a:headEnd type="none" w="sm" len="sm"/>
            <a:tailEnd type="none" w="sm" len="sm"/>
          </a:ln>
        </p:spPr>
      </p:cxnSp>
      <p:sp>
        <p:nvSpPr>
          <p:cNvPr id="153" name="Google Shape;153;p5"/>
          <p:cNvSpPr txBox="1"/>
          <p:nvPr/>
        </p:nvSpPr>
        <p:spPr>
          <a:xfrm>
            <a:off x="6192838" y="3228138"/>
            <a:ext cx="2159001" cy="2631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000000"/>
                </a:solidFill>
                <a:latin typeface="Lato"/>
                <a:ea typeface="Lato"/>
                <a:cs typeface="Lato"/>
                <a:sym typeface="Lato"/>
              </a:rPr>
              <a:t>Mercados fechados</a:t>
            </a:r>
            <a:endParaRPr sz="1400" b="0" i="0" u="none" strike="noStrike" cap="none" dirty="0">
              <a:solidFill>
                <a:srgbClr val="000000"/>
              </a:solidFill>
              <a:latin typeface="Lato"/>
              <a:ea typeface="Lato"/>
              <a:cs typeface="Lato"/>
              <a:sym typeface="Lato"/>
            </a:endParaRPr>
          </a:p>
        </p:txBody>
      </p:sp>
      <p:cxnSp>
        <p:nvCxnSpPr>
          <p:cNvPr id="154" name="Google Shape;154;p5"/>
          <p:cNvCxnSpPr/>
          <p:nvPr/>
        </p:nvCxnSpPr>
        <p:spPr>
          <a:xfrm>
            <a:off x="6192106" y="3491283"/>
            <a:ext cx="2120393" cy="0"/>
          </a:xfrm>
          <a:prstGeom prst="straightConnector1">
            <a:avLst/>
          </a:prstGeom>
          <a:noFill/>
          <a:ln w="9525" cap="flat" cmpd="sng">
            <a:solidFill>
              <a:srgbClr val="1A1A13"/>
            </a:solidFill>
            <a:prstDash val="solid"/>
            <a:round/>
            <a:headEnd type="none" w="sm" len="sm"/>
            <a:tailEnd type="none" w="sm" len="sm"/>
          </a:ln>
        </p:spPr>
      </p:cxnSp>
      <p:pic>
        <p:nvPicPr>
          <p:cNvPr id="155" name="Google Shape;155;p5"/>
          <p:cNvPicPr preferRelativeResize="0"/>
          <p:nvPr/>
        </p:nvPicPr>
        <p:blipFill rotWithShape="1">
          <a:blip r:embed="rId3">
            <a:alphaModFix/>
          </a:blip>
          <a:srcRect/>
          <a:stretch/>
        </p:blipFill>
        <p:spPr>
          <a:xfrm>
            <a:off x="6239656" y="3670052"/>
            <a:ext cx="256859" cy="249793"/>
          </a:xfrm>
          <a:prstGeom prst="rect">
            <a:avLst/>
          </a:prstGeom>
          <a:noFill/>
          <a:ln>
            <a:noFill/>
          </a:ln>
        </p:spPr>
      </p:pic>
      <p:pic>
        <p:nvPicPr>
          <p:cNvPr id="156" name="Google Shape;156;p5"/>
          <p:cNvPicPr preferRelativeResize="0"/>
          <p:nvPr/>
        </p:nvPicPr>
        <p:blipFill rotWithShape="1">
          <a:blip r:embed="rId4">
            <a:alphaModFix/>
          </a:blip>
          <a:srcRect/>
          <a:stretch/>
        </p:blipFill>
        <p:spPr>
          <a:xfrm>
            <a:off x="6239656" y="4114530"/>
            <a:ext cx="256859" cy="249794"/>
          </a:xfrm>
          <a:prstGeom prst="rect">
            <a:avLst/>
          </a:prstGeom>
          <a:noFill/>
          <a:ln>
            <a:noFill/>
          </a:ln>
        </p:spPr>
      </p:pic>
      <p:pic>
        <p:nvPicPr>
          <p:cNvPr id="157" name="Google Shape;157;p5"/>
          <p:cNvPicPr preferRelativeResize="0"/>
          <p:nvPr/>
        </p:nvPicPr>
        <p:blipFill rotWithShape="1">
          <a:blip r:embed="rId5">
            <a:alphaModFix/>
          </a:blip>
          <a:srcRect/>
          <a:stretch/>
        </p:blipFill>
        <p:spPr>
          <a:xfrm>
            <a:off x="6239656" y="1693697"/>
            <a:ext cx="256859" cy="237067"/>
          </a:xfrm>
          <a:prstGeom prst="rect">
            <a:avLst/>
          </a:prstGeom>
          <a:noFill/>
          <a:ln>
            <a:noFill/>
          </a:ln>
        </p:spPr>
      </p:pic>
      <p:pic>
        <p:nvPicPr>
          <p:cNvPr id="158" name="Google Shape;158;p5"/>
          <p:cNvPicPr preferRelativeResize="0"/>
          <p:nvPr/>
        </p:nvPicPr>
        <p:blipFill rotWithShape="1">
          <a:blip r:embed="rId6">
            <a:alphaModFix/>
          </a:blip>
          <a:srcRect/>
          <a:stretch/>
        </p:blipFill>
        <p:spPr>
          <a:xfrm>
            <a:off x="6239656" y="2473586"/>
            <a:ext cx="256859" cy="278203"/>
          </a:xfrm>
          <a:prstGeom prst="rect">
            <a:avLst/>
          </a:prstGeom>
          <a:noFill/>
          <a:ln>
            <a:noFill/>
          </a:ln>
        </p:spPr>
      </p:pic>
      <p:sp>
        <p:nvSpPr>
          <p:cNvPr id="159" name="Google Shape;159;p5"/>
          <p:cNvSpPr txBox="1"/>
          <p:nvPr/>
        </p:nvSpPr>
        <p:spPr>
          <a:xfrm>
            <a:off x="6496514" y="4128877"/>
            <a:ext cx="1702605" cy="2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100" b="1" i="0" u="none" strike="noStrike" cap="none">
                <a:solidFill>
                  <a:schemeClr val="dk1"/>
                </a:solidFill>
                <a:latin typeface="Lato"/>
                <a:ea typeface="Lato"/>
                <a:cs typeface="Lato"/>
                <a:sym typeface="Lato"/>
              </a:rPr>
              <a:t>Nikkei 225: </a:t>
            </a:r>
            <a:r>
              <a:rPr lang="pt-BR" sz="1100" b="0" i="0" u="none" strike="noStrike" cap="none">
                <a:solidFill>
                  <a:schemeClr val="dk1"/>
                </a:solidFill>
                <a:latin typeface="Lato"/>
                <a:ea typeface="Lato"/>
                <a:cs typeface="Lato"/>
                <a:sym typeface="Lato"/>
              </a:rPr>
              <a:t> </a:t>
            </a:r>
            <a:endParaRPr sz="1100" b="1" i="0" u="none" strike="noStrike" cap="none">
              <a:solidFill>
                <a:srgbClr val="00B050"/>
              </a:solidFill>
              <a:latin typeface="Lato"/>
              <a:ea typeface="Lato"/>
              <a:cs typeface="Lato"/>
              <a:sym typeface="Lato"/>
            </a:endParaRPr>
          </a:p>
        </p:txBody>
      </p:sp>
      <p:sp>
        <p:nvSpPr>
          <p:cNvPr id="2" name="Google Shape;148;p5">
            <a:extLst>
              <a:ext uri="{FF2B5EF4-FFF2-40B4-BE49-F238E27FC236}">
                <a16:creationId xmlns:a16="http://schemas.microsoft.com/office/drawing/2014/main" id="{AA6F3056-0BC7-B04B-5293-1D1B3A06329C}"/>
              </a:ext>
            </a:extLst>
          </p:cNvPr>
          <p:cNvSpPr txBox="1"/>
          <p:nvPr/>
        </p:nvSpPr>
        <p:spPr>
          <a:xfrm>
            <a:off x="6496515" y="2096215"/>
            <a:ext cx="2189771" cy="22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100" b="1" dirty="0">
                <a:latin typeface="Lato"/>
                <a:ea typeface="Lato"/>
                <a:cs typeface="Lato"/>
                <a:sym typeface="Lato"/>
              </a:rPr>
              <a:t>NASDAQ </a:t>
            </a:r>
            <a:r>
              <a:rPr lang="pt-BR" sz="1200" i="0" u="none" strike="noStrike" cap="none" dirty="0">
                <a:solidFill>
                  <a:srgbClr val="000000"/>
                </a:solidFill>
                <a:latin typeface="Lato"/>
                <a:ea typeface="Lato"/>
                <a:cs typeface="Lato"/>
                <a:sym typeface="Lato"/>
              </a:rPr>
              <a:t>(</a:t>
            </a:r>
            <a:r>
              <a:rPr lang="pt-BR" sz="900" i="0" u="none" strike="noStrike" cap="none" dirty="0">
                <a:solidFill>
                  <a:srgbClr val="000000"/>
                </a:solidFill>
                <a:latin typeface="Lato"/>
                <a:ea typeface="Lato"/>
                <a:cs typeface="Lato"/>
                <a:sym typeface="Lato"/>
              </a:rPr>
              <a:t>futuros</a:t>
            </a:r>
            <a:r>
              <a:rPr lang="pt-BR" sz="1200" i="0" u="none" strike="noStrike" cap="none" dirty="0">
                <a:solidFill>
                  <a:srgbClr val="000000"/>
                </a:solidFill>
                <a:latin typeface="Lato"/>
                <a:ea typeface="Lato"/>
                <a:cs typeface="Lato"/>
                <a:sym typeface="Lato"/>
              </a:rPr>
              <a:t>): </a:t>
            </a:r>
            <a:endParaRPr sz="1200" i="0" u="none" strike="noStrike" cap="none" dirty="0">
              <a:solidFill>
                <a:srgbClr val="00B050"/>
              </a:solidFill>
              <a:latin typeface="Lato"/>
              <a:ea typeface="Lato"/>
              <a:cs typeface="Lato"/>
              <a:sym typeface="Lato"/>
            </a:endParaRPr>
          </a:p>
        </p:txBody>
      </p:sp>
      <p:pic>
        <p:nvPicPr>
          <p:cNvPr id="3" name="Google Shape;157;p5">
            <a:extLst>
              <a:ext uri="{FF2B5EF4-FFF2-40B4-BE49-F238E27FC236}">
                <a16:creationId xmlns:a16="http://schemas.microsoft.com/office/drawing/2014/main" id="{21037A90-9DFC-ED17-0DAB-122147190E68}"/>
              </a:ext>
            </a:extLst>
          </p:cNvPr>
          <p:cNvPicPr preferRelativeResize="0"/>
          <p:nvPr/>
        </p:nvPicPr>
        <p:blipFill rotWithShape="1">
          <a:blip r:embed="rId5">
            <a:alphaModFix/>
          </a:blip>
          <a:srcRect/>
          <a:stretch/>
        </p:blipFill>
        <p:spPr>
          <a:xfrm>
            <a:off x="6239656" y="2088232"/>
            <a:ext cx="256859" cy="237067"/>
          </a:xfrm>
          <a:prstGeom prst="rect">
            <a:avLst/>
          </a:prstGeom>
          <a:noFill/>
          <a:ln>
            <a:noFill/>
          </a:ln>
        </p:spPr>
      </p:pic>
      <p:graphicFrame>
        <p:nvGraphicFramePr>
          <p:cNvPr id="4" name="Chart 2">
            <a:extLst>
              <a:ext uri="{FF2B5EF4-FFF2-40B4-BE49-F238E27FC236}">
                <a16:creationId xmlns:a16="http://schemas.microsoft.com/office/drawing/2014/main" id="{00000000-0008-0000-0500-000003000000}"/>
              </a:ext>
            </a:extLst>
          </p:cNvPr>
          <p:cNvGraphicFramePr>
            <a:graphicFrameLocks/>
          </p:cNvGraphicFramePr>
          <p:nvPr>
            <p:extLst>
              <p:ext uri="{D42A27DB-BD31-4B8C-83A1-F6EECF244321}">
                <p14:modId xmlns:p14="http://schemas.microsoft.com/office/powerpoint/2010/main" val="4278084569"/>
              </p:ext>
            </p:extLst>
          </p:nvPr>
        </p:nvGraphicFramePr>
        <p:xfrm>
          <a:off x="781161" y="1500075"/>
          <a:ext cx="5294775" cy="3267183"/>
        </p:xfrm>
        <a:graphic>
          <a:graphicData uri="http://schemas.openxmlformats.org/drawingml/2006/chart">
            <c:chart xmlns:c="http://schemas.openxmlformats.org/drawingml/2006/chart" xmlns:r="http://schemas.openxmlformats.org/officeDocument/2006/relationships" r:id="rId7"/>
          </a:graphicData>
        </a:graphic>
      </p:graphicFrame>
      <p:cxnSp>
        <p:nvCxnSpPr>
          <p:cNvPr id="5" name="Google Shape;152;p5">
            <a:extLst>
              <a:ext uri="{FF2B5EF4-FFF2-40B4-BE49-F238E27FC236}">
                <a16:creationId xmlns:a16="http://schemas.microsoft.com/office/drawing/2014/main" id="{A4CFDC67-2C80-A0CB-98A6-9CA97B412EAD}"/>
              </a:ext>
            </a:extLst>
          </p:cNvPr>
          <p:cNvCxnSpPr>
            <a:cxnSpLocks/>
          </p:cNvCxnSpPr>
          <p:nvPr/>
        </p:nvCxnSpPr>
        <p:spPr>
          <a:xfrm flipV="1">
            <a:off x="792163" y="1485050"/>
            <a:ext cx="5179429" cy="15022"/>
          </a:xfrm>
          <a:prstGeom prst="straightConnector1">
            <a:avLst/>
          </a:prstGeom>
          <a:noFill/>
          <a:ln w="9525" cap="flat" cmpd="sng">
            <a:solidFill>
              <a:srgbClr val="1A1A13"/>
            </a:solidFill>
            <a:prstDash val="solid"/>
            <a:round/>
            <a:headEnd type="none" w="sm" len="sm"/>
            <a:tailEnd type="none" w="sm" len="sm"/>
          </a:ln>
        </p:spPr>
      </p:cxnSp>
      <p:sp>
        <p:nvSpPr>
          <p:cNvPr id="7" name="Google Shape;151;p5">
            <a:extLst>
              <a:ext uri="{FF2B5EF4-FFF2-40B4-BE49-F238E27FC236}">
                <a16:creationId xmlns:a16="http://schemas.microsoft.com/office/drawing/2014/main" id="{E60F01CC-1E33-B189-3A88-74A30FAC5ED9}"/>
              </a:ext>
            </a:extLst>
          </p:cNvPr>
          <p:cNvSpPr txBox="1"/>
          <p:nvPr/>
        </p:nvSpPr>
        <p:spPr>
          <a:xfrm>
            <a:off x="781160" y="1236927"/>
            <a:ext cx="2179756" cy="2631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dirty="0">
                <a:latin typeface="Lato"/>
                <a:ea typeface="Lato"/>
                <a:cs typeface="Lato"/>
                <a:sym typeface="Lato"/>
              </a:rPr>
              <a:t>Variação Semanal </a:t>
            </a:r>
            <a:endParaRPr sz="1200" b="0" i="0" u="none" strike="noStrike" cap="none" dirty="0">
              <a:solidFill>
                <a:srgbClr val="000000"/>
              </a:solidFill>
              <a:latin typeface="Lato"/>
              <a:ea typeface="Lato"/>
              <a:cs typeface="Lato"/>
              <a:sym typeface="Lato"/>
            </a:endParaRPr>
          </a:p>
        </p:txBody>
      </p:sp>
      <p:sp>
        <p:nvSpPr>
          <p:cNvPr id="8" name="Google Shape;116;p4">
            <a:extLst>
              <a:ext uri="{FF2B5EF4-FFF2-40B4-BE49-F238E27FC236}">
                <a16:creationId xmlns:a16="http://schemas.microsoft.com/office/drawing/2014/main" id="{26E9D68B-5F68-81EB-727F-9257A9E2F224}"/>
              </a:ext>
            </a:extLst>
          </p:cNvPr>
          <p:cNvSpPr txBox="1">
            <a:spLocks/>
          </p:cNvSpPr>
          <p:nvPr/>
        </p:nvSpPr>
        <p:spPr>
          <a:xfrm>
            <a:off x="611188" y="4767263"/>
            <a:ext cx="7524750" cy="3762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800"/>
            </a:pPr>
            <a:r>
              <a:rPr lang="pt-BR" sz="700" dirty="0">
                <a:latin typeface="Lato Light"/>
                <a:ea typeface="Lato Light"/>
                <a:cs typeface="Lato Light"/>
                <a:sym typeface="Lato Light"/>
              </a:rPr>
              <a:t>Fonte: Yahoo </a:t>
            </a:r>
            <a:r>
              <a:rPr lang="pt-BR" sz="700" dirty="0" err="1">
                <a:latin typeface="Lato Light"/>
                <a:ea typeface="Lato Light"/>
                <a:cs typeface="Lato Light"/>
                <a:sym typeface="Lato Light"/>
              </a:rPr>
              <a:t>Finance</a:t>
            </a:r>
            <a:r>
              <a:rPr lang="pt-BR" sz="700" dirty="0">
                <a:latin typeface="Lato Light"/>
                <a:ea typeface="Lato Light"/>
                <a:cs typeface="Lato Light"/>
                <a:sym typeface="Lato Light"/>
              </a:rPr>
              <a:t>. Data de consulta: 19/02/2024. </a:t>
            </a:r>
            <a:endParaRPr lang="pt-BR" sz="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1"/>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dirty="0"/>
              <a:t>RENDA VARIÁVEL | PERFORMANCE SEMANAL</a:t>
            </a:r>
            <a:endParaRPr sz="2000" dirty="0"/>
          </a:p>
        </p:txBody>
      </p:sp>
      <p:sp>
        <p:nvSpPr>
          <p:cNvPr id="166" name="Google Shape;166;p11"/>
          <p:cNvSpPr txBox="1">
            <a:spLocks noGrp="1"/>
          </p:cNvSpPr>
          <p:nvPr>
            <p:ph type="body" idx="1"/>
          </p:nvPr>
        </p:nvSpPr>
        <p:spPr>
          <a:xfrm>
            <a:off x="792163" y="1229105"/>
            <a:ext cx="3600450"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585858"/>
              </a:buClr>
              <a:buSzPts val="2800"/>
              <a:buFont typeface="Arial"/>
              <a:buNone/>
            </a:pPr>
            <a:r>
              <a:rPr lang="pt-BR" dirty="0"/>
              <a:t>Setores - S&amp;P 500</a:t>
            </a:r>
            <a:endParaRPr dirty="0"/>
          </a:p>
        </p:txBody>
      </p:sp>
      <p:sp>
        <p:nvSpPr>
          <p:cNvPr id="167" name="Google Shape;167;p11"/>
          <p:cNvSpPr txBox="1">
            <a:spLocks noGrp="1"/>
          </p:cNvSpPr>
          <p:nvPr>
            <p:ph type="body" idx="2"/>
          </p:nvPr>
        </p:nvSpPr>
        <p:spPr>
          <a:xfrm>
            <a:off x="4752120" y="1213165"/>
            <a:ext cx="3599718" cy="26314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rgbClr val="585858"/>
              </a:buClr>
              <a:buSzPts val="2800"/>
              <a:buFont typeface="Arial"/>
              <a:buNone/>
            </a:pPr>
            <a:r>
              <a:rPr lang="pt-BR"/>
              <a:t>Big Techs</a:t>
            </a:r>
            <a:endParaRPr/>
          </a:p>
        </p:txBody>
      </p:sp>
      <p:sp>
        <p:nvSpPr>
          <p:cNvPr id="169" name="Google Shape;169;p11"/>
          <p:cNvSpPr txBox="1"/>
          <p:nvPr/>
        </p:nvSpPr>
        <p:spPr>
          <a:xfrm>
            <a:off x="619706" y="860746"/>
            <a:ext cx="7559675" cy="2631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ato Light"/>
              <a:ea typeface="Lato Light"/>
              <a:cs typeface="Lato Light"/>
              <a:sym typeface="Lato Light"/>
            </a:endParaRPr>
          </a:p>
        </p:txBody>
      </p:sp>
      <p:sp>
        <p:nvSpPr>
          <p:cNvPr id="2" name="Google Shape;146;p5">
            <a:extLst>
              <a:ext uri="{FF2B5EF4-FFF2-40B4-BE49-F238E27FC236}">
                <a16:creationId xmlns:a16="http://schemas.microsoft.com/office/drawing/2014/main" id="{62198296-A7CF-B8FF-EE7D-3F615D4FEFE0}"/>
              </a:ext>
            </a:extLst>
          </p:cNvPr>
          <p:cNvSpPr txBox="1">
            <a:spLocks/>
          </p:cNvSpPr>
          <p:nvPr/>
        </p:nvSpPr>
        <p:spPr>
          <a:xfrm>
            <a:off x="792162" y="858526"/>
            <a:ext cx="7559675" cy="26314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0" indent="0">
              <a:buClr>
                <a:srgbClr val="585858"/>
              </a:buClr>
              <a:buSzPts val="2800"/>
              <a:buNone/>
              <a:defRPr sz="1100">
                <a:solidFill>
                  <a:srgbClr val="212121"/>
                </a:solidFill>
                <a:latin typeface="Lato Light"/>
                <a:ea typeface="Lato Light"/>
                <a:cs typeface="Lato Light"/>
                <a:sym typeface="Lato Light"/>
              </a:defRPr>
            </a:lvl1pPr>
            <a:lvl2pPr marL="914400" indent="-228600" algn="ctr">
              <a:buClr>
                <a:srgbClr val="585858"/>
              </a:buClr>
              <a:buSzPts val="2800"/>
              <a:buNone/>
              <a:defRPr sz="2800"/>
            </a:lvl2pPr>
            <a:lvl3pPr marL="1371600" indent="-228600" algn="ctr">
              <a:buClr>
                <a:srgbClr val="585858"/>
              </a:buClr>
              <a:buSzPts val="2800"/>
              <a:buNone/>
              <a:defRPr sz="2800"/>
            </a:lvl3pPr>
            <a:lvl4pPr marL="1828800" indent="-228600" algn="ctr">
              <a:buClr>
                <a:srgbClr val="585858"/>
              </a:buClr>
              <a:buSzPts val="2800"/>
              <a:buNone/>
              <a:defRPr sz="2800"/>
            </a:lvl4pPr>
            <a:lvl5pPr marL="2286000" indent="-228600" algn="ctr">
              <a:buClr>
                <a:srgbClr val="585858"/>
              </a:buClr>
              <a:buSzPts val="2800"/>
              <a:buNone/>
              <a:defRPr sz="2800"/>
            </a:lvl5pPr>
            <a:lvl6pPr marL="2743200" indent="-342900">
              <a:lnSpc>
                <a:spcPct val="115000"/>
              </a:lnSpc>
              <a:buSzPts val="1800"/>
              <a:buChar char="■"/>
            </a:lvl6pPr>
            <a:lvl7pPr marL="3200400" indent="-342900">
              <a:lnSpc>
                <a:spcPct val="115000"/>
              </a:lnSpc>
              <a:buSzPts val="1800"/>
              <a:buChar char="●"/>
            </a:lvl7pPr>
            <a:lvl8pPr marL="3657600" indent="-342900">
              <a:lnSpc>
                <a:spcPct val="115000"/>
              </a:lnSpc>
              <a:buSzPts val="1800"/>
              <a:buChar char="○"/>
            </a:lvl8pPr>
            <a:lvl9pPr marL="4114800" indent="-342900">
              <a:lnSpc>
                <a:spcPct val="115000"/>
              </a:lnSpc>
              <a:buSzPts val="1800"/>
              <a:buChar char="■"/>
            </a:lvl9pPr>
          </a:lstStyle>
          <a:p>
            <a:endParaRPr lang="pt-BR" dirty="0"/>
          </a:p>
        </p:txBody>
      </p:sp>
      <p:graphicFrame>
        <p:nvGraphicFramePr>
          <p:cNvPr id="3" name="Chart 1">
            <a:extLst>
              <a:ext uri="{FF2B5EF4-FFF2-40B4-BE49-F238E27FC236}">
                <a16:creationId xmlns:a16="http://schemas.microsoft.com/office/drawing/2014/main" id="{63110DC4-193A-F505-9E48-9058AF737EB9}"/>
              </a:ext>
            </a:extLst>
          </p:cNvPr>
          <p:cNvGraphicFramePr>
            <a:graphicFrameLocks/>
          </p:cNvGraphicFramePr>
          <p:nvPr>
            <p:extLst>
              <p:ext uri="{D42A27DB-BD31-4B8C-83A1-F6EECF244321}">
                <p14:modId xmlns:p14="http://schemas.microsoft.com/office/powerpoint/2010/main" val="2291288838"/>
              </p:ext>
            </p:extLst>
          </p:nvPr>
        </p:nvGraphicFramePr>
        <p:xfrm>
          <a:off x="792162" y="1492250"/>
          <a:ext cx="3600450" cy="32750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1">
            <a:extLst>
              <a:ext uri="{FF2B5EF4-FFF2-40B4-BE49-F238E27FC236}">
                <a16:creationId xmlns:a16="http://schemas.microsoft.com/office/drawing/2014/main" id="{3C99955B-977A-A944-850F-80FC6FC05B35}"/>
              </a:ext>
            </a:extLst>
          </p:cNvPr>
          <p:cNvGraphicFramePr>
            <a:graphicFrameLocks/>
          </p:cNvGraphicFramePr>
          <p:nvPr>
            <p:extLst>
              <p:ext uri="{D42A27DB-BD31-4B8C-83A1-F6EECF244321}">
                <p14:modId xmlns:p14="http://schemas.microsoft.com/office/powerpoint/2010/main" val="2379709675"/>
              </p:ext>
            </p:extLst>
          </p:nvPr>
        </p:nvGraphicFramePr>
        <p:xfrm>
          <a:off x="4751390" y="1501911"/>
          <a:ext cx="3599717" cy="3288732"/>
        </p:xfrm>
        <a:graphic>
          <a:graphicData uri="http://schemas.openxmlformats.org/drawingml/2006/chart">
            <c:chart xmlns:c="http://schemas.openxmlformats.org/drawingml/2006/chart" xmlns:r="http://schemas.openxmlformats.org/officeDocument/2006/relationships" r:id="rId4"/>
          </a:graphicData>
        </a:graphic>
      </p:graphicFrame>
      <p:sp>
        <p:nvSpPr>
          <p:cNvPr id="5" name="Google Shape;116;p4">
            <a:extLst>
              <a:ext uri="{FF2B5EF4-FFF2-40B4-BE49-F238E27FC236}">
                <a16:creationId xmlns:a16="http://schemas.microsoft.com/office/drawing/2014/main" id="{A840507E-B97A-39AB-6830-4960EC95E3E2}"/>
              </a:ext>
            </a:extLst>
          </p:cNvPr>
          <p:cNvSpPr txBox="1">
            <a:spLocks/>
          </p:cNvSpPr>
          <p:nvPr/>
        </p:nvSpPr>
        <p:spPr>
          <a:xfrm>
            <a:off x="611188" y="4767263"/>
            <a:ext cx="7524750" cy="3762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800"/>
            </a:pPr>
            <a:r>
              <a:rPr lang="pt-BR" sz="700" dirty="0">
                <a:latin typeface="Lato Light"/>
                <a:ea typeface="Lato Light"/>
                <a:cs typeface="Lato Light"/>
                <a:sym typeface="Lato Light"/>
              </a:rPr>
              <a:t>Fonte: Yahoo </a:t>
            </a:r>
            <a:r>
              <a:rPr lang="pt-BR" sz="700" dirty="0" err="1">
                <a:latin typeface="Lato Light"/>
                <a:ea typeface="Lato Light"/>
                <a:cs typeface="Lato Light"/>
                <a:sym typeface="Lato Light"/>
              </a:rPr>
              <a:t>Finance</a:t>
            </a:r>
            <a:r>
              <a:rPr lang="pt-BR" sz="700" dirty="0">
                <a:latin typeface="Lato Light"/>
                <a:ea typeface="Lato Light"/>
                <a:cs typeface="Lato Light"/>
                <a:sym typeface="Lato Light"/>
              </a:rPr>
              <a:t>. Data de consulta: 16/02/2024. </a:t>
            </a:r>
            <a:endParaRPr lang="pt-BR" sz="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D0E1BD94-94DD-1507-CE80-02BA229E7A6A}"/>
            </a:ext>
          </a:extLst>
        </p:cNvPr>
        <p:cNvGrpSpPr/>
        <p:nvPr/>
      </p:nvGrpSpPr>
      <p:grpSpPr>
        <a:xfrm>
          <a:off x="0" y="0"/>
          <a:ext cx="0" cy="0"/>
          <a:chOff x="0" y="0"/>
          <a:chExt cx="0" cy="0"/>
        </a:xfrm>
      </p:grpSpPr>
      <p:sp>
        <p:nvSpPr>
          <p:cNvPr id="133" name="Rectangle: Rounded Corners 132">
            <a:extLst>
              <a:ext uri="{FF2B5EF4-FFF2-40B4-BE49-F238E27FC236}">
                <a16:creationId xmlns:a16="http://schemas.microsoft.com/office/drawing/2014/main" id="{011EA501-44A4-82BC-F8F5-3C03CC22BBA0}"/>
              </a:ext>
            </a:extLst>
          </p:cNvPr>
          <p:cNvSpPr/>
          <p:nvPr/>
        </p:nvSpPr>
        <p:spPr>
          <a:xfrm>
            <a:off x="7769935" y="3984900"/>
            <a:ext cx="581172" cy="4680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Google Shape;176;p12">
            <a:extLst>
              <a:ext uri="{FF2B5EF4-FFF2-40B4-BE49-F238E27FC236}">
                <a16:creationId xmlns:a16="http://schemas.microsoft.com/office/drawing/2014/main" id="{99C4BB4A-A276-3BF7-CFA0-B72312413378}"/>
              </a:ext>
            </a:extLst>
          </p:cNvPr>
          <p:cNvSpPr txBox="1">
            <a:spLocks noGrp="1"/>
          </p:cNvSpPr>
          <p:nvPr>
            <p:ph type="title"/>
          </p:nvPr>
        </p:nvSpPr>
        <p:spPr>
          <a:xfrm>
            <a:off x="611188" y="376238"/>
            <a:ext cx="7739919" cy="4752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2222"/>
              <a:buFont typeface="Lato"/>
              <a:buNone/>
            </a:pPr>
            <a:r>
              <a:rPr lang="pt-BR" sz="2000" dirty="0"/>
              <a:t>DESTAQUE DA SEMANA ANTERIOR</a:t>
            </a:r>
            <a:endParaRPr sz="2000" dirty="0"/>
          </a:p>
        </p:txBody>
      </p:sp>
      <p:sp>
        <p:nvSpPr>
          <p:cNvPr id="178" name="Google Shape;178;p12">
            <a:extLst>
              <a:ext uri="{FF2B5EF4-FFF2-40B4-BE49-F238E27FC236}">
                <a16:creationId xmlns:a16="http://schemas.microsoft.com/office/drawing/2014/main" id="{75269970-97F5-D770-574C-03AD55C3AB56}"/>
              </a:ext>
            </a:extLst>
          </p:cNvPr>
          <p:cNvSpPr txBox="1"/>
          <p:nvPr/>
        </p:nvSpPr>
        <p:spPr>
          <a:xfrm>
            <a:off x="619706" y="860746"/>
            <a:ext cx="7559675" cy="26314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dirty="0">
                <a:solidFill>
                  <a:srgbClr val="000000"/>
                </a:solidFill>
                <a:latin typeface="Lato Light"/>
                <a:ea typeface="Lato Light"/>
                <a:cs typeface="Lato Light"/>
                <a:sym typeface="Lato Light"/>
              </a:rPr>
              <a:t>Na última quarta-feira (14/02), a Nvidia superou a Google </a:t>
            </a:r>
            <a:r>
              <a:rPr lang="pt-BR" sz="1100" dirty="0">
                <a:latin typeface="Lato Light"/>
                <a:ea typeface="Lato Light"/>
                <a:cs typeface="Lato Light"/>
                <a:sym typeface="Lato Light"/>
              </a:rPr>
              <a:t>e Amazon</a:t>
            </a:r>
            <a:r>
              <a:rPr lang="pt-BR" sz="1100" b="0" i="0" u="none" strike="noStrike" cap="none" dirty="0">
                <a:solidFill>
                  <a:srgbClr val="000000"/>
                </a:solidFill>
                <a:latin typeface="Lato Light"/>
                <a:ea typeface="Lato Light"/>
                <a:cs typeface="Lato Light"/>
                <a:sym typeface="Lato Light"/>
              </a:rPr>
              <a:t> em market cap, superando $1,8 trilhão.</a:t>
            </a:r>
            <a:endParaRPr sz="1100" b="0" i="0" u="none" strike="noStrike" cap="none" dirty="0">
              <a:solidFill>
                <a:srgbClr val="000000"/>
              </a:solidFill>
              <a:latin typeface="Lato Light"/>
              <a:ea typeface="Lato Light"/>
              <a:cs typeface="Lato Light"/>
              <a:sym typeface="Lato Light"/>
            </a:endParaRPr>
          </a:p>
        </p:txBody>
      </p:sp>
      <p:sp>
        <p:nvSpPr>
          <p:cNvPr id="2" name="Rectangle: Rounded Corners 1">
            <a:extLst>
              <a:ext uri="{FF2B5EF4-FFF2-40B4-BE49-F238E27FC236}">
                <a16:creationId xmlns:a16="http://schemas.microsoft.com/office/drawing/2014/main" id="{30CA6A91-A85F-8DB4-39B1-A76F978CA65F}"/>
              </a:ext>
            </a:extLst>
          </p:cNvPr>
          <p:cNvSpPr/>
          <p:nvPr/>
        </p:nvSpPr>
        <p:spPr>
          <a:xfrm>
            <a:off x="790429" y="2290455"/>
            <a:ext cx="581172" cy="2162445"/>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70E61217-A136-BFFD-4667-45669016E057}"/>
              </a:ext>
            </a:extLst>
          </p:cNvPr>
          <p:cNvSpPr/>
          <p:nvPr/>
        </p:nvSpPr>
        <p:spPr>
          <a:xfrm>
            <a:off x="1566011" y="2436900"/>
            <a:ext cx="581172" cy="20160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692E557B-54B5-84E8-F81E-943B0C8213C9}"/>
              </a:ext>
            </a:extLst>
          </p:cNvPr>
          <p:cNvSpPr/>
          <p:nvPr/>
        </p:nvSpPr>
        <p:spPr>
          <a:xfrm>
            <a:off x="2341593" y="2940900"/>
            <a:ext cx="581172" cy="15120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54012F5F-9520-5158-FF8C-2B63C377B7E1}"/>
              </a:ext>
            </a:extLst>
          </p:cNvPr>
          <p:cNvSpPr/>
          <p:nvPr/>
        </p:nvSpPr>
        <p:spPr>
          <a:xfrm>
            <a:off x="3117175" y="3156900"/>
            <a:ext cx="581172" cy="12960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DB0D18F6-D777-C0E7-D48A-3FC1F1E04AEB}"/>
              </a:ext>
            </a:extLst>
          </p:cNvPr>
          <p:cNvSpPr/>
          <p:nvPr/>
        </p:nvSpPr>
        <p:spPr>
          <a:xfrm>
            <a:off x="3892757" y="3192900"/>
            <a:ext cx="581172" cy="12600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711F469B-0023-F2B9-DF48-745313037730}"/>
              </a:ext>
            </a:extLst>
          </p:cNvPr>
          <p:cNvSpPr/>
          <p:nvPr/>
        </p:nvSpPr>
        <p:spPr>
          <a:xfrm>
            <a:off x="4668339" y="3192900"/>
            <a:ext cx="581172" cy="12600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2EE85022-8BD2-4D35-C07A-A6E9A0A5828B}"/>
              </a:ext>
            </a:extLst>
          </p:cNvPr>
          <p:cNvSpPr/>
          <p:nvPr/>
        </p:nvSpPr>
        <p:spPr>
          <a:xfrm>
            <a:off x="5443921" y="3588900"/>
            <a:ext cx="581172" cy="8640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6FA701BC-AD5A-8155-D45B-26F6E51821C5}"/>
              </a:ext>
            </a:extLst>
          </p:cNvPr>
          <p:cNvSpPr/>
          <p:nvPr/>
        </p:nvSpPr>
        <p:spPr>
          <a:xfrm>
            <a:off x="6219503" y="3876900"/>
            <a:ext cx="581172" cy="5760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86FFC2EF-57AC-8E11-BBB4-F3EBB730EBB7}"/>
              </a:ext>
            </a:extLst>
          </p:cNvPr>
          <p:cNvSpPr/>
          <p:nvPr/>
        </p:nvSpPr>
        <p:spPr>
          <a:xfrm>
            <a:off x="6995085" y="3948900"/>
            <a:ext cx="581172" cy="50400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8A24D8DA-C7A6-15C4-660B-B2D45DBDCED3}"/>
              </a:ext>
            </a:extLst>
          </p:cNvPr>
          <p:cNvPicPr>
            <a:picLocks noChangeAspect="1"/>
          </p:cNvPicPr>
          <p:nvPr/>
        </p:nvPicPr>
        <p:blipFill>
          <a:blip r:embed="rId3"/>
          <a:stretch>
            <a:fillRect/>
          </a:stretch>
        </p:blipFill>
        <p:spPr>
          <a:xfrm>
            <a:off x="7845820" y="3520292"/>
            <a:ext cx="428692" cy="337346"/>
          </a:xfrm>
          <a:prstGeom prst="rect">
            <a:avLst/>
          </a:prstGeom>
        </p:spPr>
      </p:pic>
      <p:pic>
        <p:nvPicPr>
          <p:cNvPr id="31" name="Picture 30">
            <a:extLst>
              <a:ext uri="{FF2B5EF4-FFF2-40B4-BE49-F238E27FC236}">
                <a16:creationId xmlns:a16="http://schemas.microsoft.com/office/drawing/2014/main" id="{4CF5DBD5-FC1C-B1C9-C9A6-E714045CA17B}"/>
              </a:ext>
            </a:extLst>
          </p:cNvPr>
          <p:cNvPicPr>
            <a:picLocks noChangeAspect="1"/>
          </p:cNvPicPr>
          <p:nvPr/>
        </p:nvPicPr>
        <p:blipFill>
          <a:blip r:embed="rId4"/>
          <a:stretch>
            <a:fillRect/>
          </a:stretch>
        </p:blipFill>
        <p:spPr>
          <a:xfrm>
            <a:off x="7091766" y="3588900"/>
            <a:ext cx="366417" cy="268738"/>
          </a:xfrm>
          <a:prstGeom prst="rect">
            <a:avLst/>
          </a:prstGeom>
        </p:spPr>
      </p:pic>
      <p:pic>
        <p:nvPicPr>
          <p:cNvPr id="33" name="Picture 32">
            <a:extLst>
              <a:ext uri="{FF2B5EF4-FFF2-40B4-BE49-F238E27FC236}">
                <a16:creationId xmlns:a16="http://schemas.microsoft.com/office/drawing/2014/main" id="{9C575A8D-0A88-1C1A-2AE1-E7EE6241179A}"/>
              </a:ext>
            </a:extLst>
          </p:cNvPr>
          <p:cNvPicPr>
            <a:picLocks noChangeAspect="1"/>
          </p:cNvPicPr>
          <p:nvPr/>
        </p:nvPicPr>
        <p:blipFill>
          <a:blip r:embed="rId5"/>
          <a:stretch>
            <a:fillRect/>
          </a:stretch>
        </p:blipFill>
        <p:spPr>
          <a:xfrm>
            <a:off x="6379373" y="3512127"/>
            <a:ext cx="234787" cy="264152"/>
          </a:xfrm>
          <a:prstGeom prst="rect">
            <a:avLst/>
          </a:prstGeom>
        </p:spPr>
      </p:pic>
      <p:pic>
        <p:nvPicPr>
          <p:cNvPr id="35" name="Picture 34">
            <a:extLst>
              <a:ext uri="{FF2B5EF4-FFF2-40B4-BE49-F238E27FC236}">
                <a16:creationId xmlns:a16="http://schemas.microsoft.com/office/drawing/2014/main" id="{BD52739E-AA5B-848F-A1B7-29FFD76742AF}"/>
              </a:ext>
            </a:extLst>
          </p:cNvPr>
          <p:cNvPicPr>
            <a:picLocks noChangeAspect="1"/>
          </p:cNvPicPr>
          <p:nvPr/>
        </p:nvPicPr>
        <p:blipFill>
          <a:blip r:embed="rId6"/>
          <a:stretch>
            <a:fillRect/>
          </a:stretch>
        </p:blipFill>
        <p:spPr>
          <a:xfrm>
            <a:off x="5513837" y="3179313"/>
            <a:ext cx="444611" cy="295368"/>
          </a:xfrm>
          <a:prstGeom prst="rect">
            <a:avLst/>
          </a:prstGeom>
        </p:spPr>
      </p:pic>
      <p:pic>
        <p:nvPicPr>
          <p:cNvPr id="37" name="Picture 36">
            <a:extLst>
              <a:ext uri="{FF2B5EF4-FFF2-40B4-BE49-F238E27FC236}">
                <a16:creationId xmlns:a16="http://schemas.microsoft.com/office/drawing/2014/main" id="{2762DD33-7206-81F0-69B2-DB23B0781CC9}"/>
              </a:ext>
            </a:extLst>
          </p:cNvPr>
          <p:cNvPicPr>
            <a:picLocks noChangeAspect="1"/>
          </p:cNvPicPr>
          <p:nvPr/>
        </p:nvPicPr>
        <p:blipFill>
          <a:blip r:embed="rId7"/>
          <a:stretch>
            <a:fillRect/>
          </a:stretch>
        </p:blipFill>
        <p:spPr>
          <a:xfrm>
            <a:off x="3966001" y="2682576"/>
            <a:ext cx="424040" cy="360000"/>
          </a:xfrm>
          <a:prstGeom prst="rect">
            <a:avLst/>
          </a:prstGeom>
        </p:spPr>
      </p:pic>
      <p:pic>
        <p:nvPicPr>
          <p:cNvPr id="39" name="Picture 38">
            <a:extLst>
              <a:ext uri="{FF2B5EF4-FFF2-40B4-BE49-F238E27FC236}">
                <a16:creationId xmlns:a16="http://schemas.microsoft.com/office/drawing/2014/main" id="{ABD5546E-5410-E2B6-4477-E9B98916E96A}"/>
              </a:ext>
            </a:extLst>
          </p:cNvPr>
          <p:cNvPicPr>
            <a:picLocks noChangeAspect="1"/>
          </p:cNvPicPr>
          <p:nvPr/>
        </p:nvPicPr>
        <p:blipFill>
          <a:blip r:embed="rId8"/>
          <a:stretch>
            <a:fillRect/>
          </a:stretch>
        </p:blipFill>
        <p:spPr>
          <a:xfrm>
            <a:off x="3135846" y="2681498"/>
            <a:ext cx="543830" cy="360000"/>
          </a:xfrm>
          <a:prstGeom prst="rect">
            <a:avLst/>
          </a:prstGeom>
        </p:spPr>
      </p:pic>
      <p:pic>
        <p:nvPicPr>
          <p:cNvPr id="41" name="Picture 40">
            <a:extLst>
              <a:ext uri="{FF2B5EF4-FFF2-40B4-BE49-F238E27FC236}">
                <a16:creationId xmlns:a16="http://schemas.microsoft.com/office/drawing/2014/main" id="{BD11144C-9070-8EA5-BC57-8052A9070CB8}"/>
              </a:ext>
            </a:extLst>
          </p:cNvPr>
          <p:cNvPicPr>
            <a:picLocks noChangeAspect="1"/>
          </p:cNvPicPr>
          <p:nvPr/>
        </p:nvPicPr>
        <p:blipFill>
          <a:blip r:embed="rId9"/>
          <a:stretch>
            <a:fillRect/>
          </a:stretch>
        </p:blipFill>
        <p:spPr>
          <a:xfrm>
            <a:off x="2473561" y="2518410"/>
            <a:ext cx="310597" cy="310597"/>
          </a:xfrm>
          <a:prstGeom prst="rect">
            <a:avLst/>
          </a:prstGeom>
        </p:spPr>
      </p:pic>
      <p:pic>
        <p:nvPicPr>
          <p:cNvPr id="43" name="Picture 42">
            <a:extLst>
              <a:ext uri="{FF2B5EF4-FFF2-40B4-BE49-F238E27FC236}">
                <a16:creationId xmlns:a16="http://schemas.microsoft.com/office/drawing/2014/main" id="{08AE4CC9-FBD1-2831-0573-2C0563F04577}"/>
              </a:ext>
            </a:extLst>
          </p:cNvPr>
          <p:cNvPicPr>
            <a:picLocks noChangeAspect="1"/>
          </p:cNvPicPr>
          <p:nvPr/>
        </p:nvPicPr>
        <p:blipFill>
          <a:blip r:embed="rId10"/>
          <a:stretch>
            <a:fillRect/>
          </a:stretch>
        </p:blipFill>
        <p:spPr>
          <a:xfrm>
            <a:off x="1737172" y="1939162"/>
            <a:ext cx="303120" cy="360000"/>
          </a:xfrm>
          <a:prstGeom prst="rect">
            <a:avLst/>
          </a:prstGeom>
        </p:spPr>
      </p:pic>
      <p:pic>
        <p:nvPicPr>
          <p:cNvPr id="45" name="Picture 44">
            <a:extLst>
              <a:ext uri="{FF2B5EF4-FFF2-40B4-BE49-F238E27FC236}">
                <a16:creationId xmlns:a16="http://schemas.microsoft.com/office/drawing/2014/main" id="{FB7F5F7E-C921-10C5-DB87-6C56DEA4E7F5}"/>
              </a:ext>
            </a:extLst>
          </p:cNvPr>
          <p:cNvPicPr>
            <a:picLocks noChangeAspect="1"/>
          </p:cNvPicPr>
          <p:nvPr/>
        </p:nvPicPr>
        <p:blipFill>
          <a:blip r:embed="rId11"/>
          <a:stretch>
            <a:fillRect/>
          </a:stretch>
        </p:blipFill>
        <p:spPr>
          <a:xfrm>
            <a:off x="901848" y="1794716"/>
            <a:ext cx="360000" cy="360000"/>
          </a:xfrm>
          <a:prstGeom prst="rect">
            <a:avLst/>
          </a:prstGeom>
        </p:spPr>
      </p:pic>
      <p:pic>
        <p:nvPicPr>
          <p:cNvPr id="47" name="Picture 46">
            <a:extLst>
              <a:ext uri="{FF2B5EF4-FFF2-40B4-BE49-F238E27FC236}">
                <a16:creationId xmlns:a16="http://schemas.microsoft.com/office/drawing/2014/main" id="{EAD8D0F2-EFBB-4016-2DBB-663D34BC63B2}"/>
              </a:ext>
            </a:extLst>
          </p:cNvPr>
          <p:cNvPicPr>
            <a:picLocks noChangeAspect="1"/>
          </p:cNvPicPr>
          <p:nvPr/>
        </p:nvPicPr>
        <p:blipFill>
          <a:blip r:embed="rId12"/>
          <a:stretch>
            <a:fillRect/>
          </a:stretch>
        </p:blipFill>
        <p:spPr>
          <a:xfrm>
            <a:off x="4781636" y="2697258"/>
            <a:ext cx="352970" cy="360000"/>
          </a:xfrm>
          <a:prstGeom prst="rect">
            <a:avLst/>
          </a:prstGeom>
        </p:spPr>
      </p:pic>
      <p:sp>
        <p:nvSpPr>
          <p:cNvPr id="55" name="Google Shape;177;p12">
            <a:extLst>
              <a:ext uri="{FF2B5EF4-FFF2-40B4-BE49-F238E27FC236}">
                <a16:creationId xmlns:a16="http://schemas.microsoft.com/office/drawing/2014/main" id="{0F355616-BC5B-EBAE-E37D-469F20922DA7}"/>
              </a:ext>
            </a:extLst>
          </p:cNvPr>
          <p:cNvSpPr txBox="1">
            <a:spLocks/>
          </p:cNvSpPr>
          <p:nvPr/>
        </p:nvSpPr>
        <p:spPr>
          <a:xfrm>
            <a:off x="3207319"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dirty="0"/>
              <a:t>$1,8 T</a:t>
            </a:r>
          </a:p>
          <a:p>
            <a:pPr marL="0" indent="0" algn="ctr"/>
            <a:endParaRPr lang="pt-BR" sz="1000" b="1" dirty="0"/>
          </a:p>
        </p:txBody>
      </p:sp>
      <p:sp>
        <p:nvSpPr>
          <p:cNvPr id="56" name="Google Shape;177;p12">
            <a:extLst>
              <a:ext uri="{FF2B5EF4-FFF2-40B4-BE49-F238E27FC236}">
                <a16:creationId xmlns:a16="http://schemas.microsoft.com/office/drawing/2014/main" id="{2BD47554-5196-FBA3-D3F3-3FD2B0536430}"/>
              </a:ext>
            </a:extLst>
          </p:cNvPr>
          <p:cNvSpPr txBox="1">
            <a:spLocks/>
          </p:cNvSpPr>
          <p:nvPr/>
        </p:nvSpPr>
        <p:spPr>
          <a:xfrm>
            <a:off x="869488"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dirty="0"/>
              <a:t>$3,0 T</a:t>
            </a:r>
          </a:p>
          <a:p>
            <a:pPr marL="0" indent="0" algn="ctr"/>
            <a:endParaRPr lang="pt-BR" sz="1000" b="1" dirty="0"/>
          </a:p>
        </p:txBody>
      </p:sp>
      <p:sp>
        <p:nvSpPr>
          <p:cNvPr id="57" name="Google Shape;177;p12">
            <a:extLst>
              <a:ext uri="{FF2B5EF4-FFF2-40B4-BE49-F238E27FC236}">
                <a16:creationId xmlns:a16="http://schemas.microsoft.com/office/drawing/2014/main" id="{F9A90B27-4BAA-52B4-4A15-BAA593BDCCCD}"/>
              </a:ext>
            </a:extLst>
          </p:cNvPr>
          <p:cNvSpPr txBox="1">
            <a:spLocks/>
          </p:cNvSpPr>
          <p:nvPr/>
        </p:nvSpPr>
        <p:spPr>
          <a:xfrm>
            <a:off x="1648765"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dirty="0"/>
              <a:t>$2,8 T</a:t>
            </a:r>
          </a:p>
          <a:p>
            <a:pPr marL="0" indent="0" algn="ctr"/>
            <a:endParaRPr lang="pt-BR" sz="1000" b="1" dirty="0"/>
          </a:p>
        </p:txBody>
      </p:sp>
      <p:sp>
        <p:nvSpPr>
          <p:cNvPr id="58" name="Google Shape;177;p12">
            <a:extLst>
              <a:ext uri="{FF2B5EF4-FFF2-40B4-BE49-F238E27FC236}">
                <a16:creationId xmlns:a16="http://schemas.microsoft.com/office/drawing/2014/main" id="{CFB22D1D-D07F-1771-824C-4EA48D9F7960}"/>
              </a:ext>
            </a:extLst>
          </p:cNvPr>
          <p:cNvSpPr txBox="1">
            <a:spLocks/>
          </p:cNvSpPr>
          <p:nvPr/>
        </p:nvSpPr>
        <p:spPr>
          <a:xfrm>
            <a:off x="2428042"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dirty="0"/>
              <a:t>$2,1 T</a:t>
            </a:r>
          </a:p>
          <a:p>
            <a:pPr marL="0" indent="0" algn="ctr"/>
            <a:endParaRPr lang="pt-BR" sz="1000" b="1" dirty="0"/>
          </a:p>
        </p:txBody>
      </p:sp>
      <p:sp>
        <p:nvSpPr>
          <p:cNvPr id="59" name="Google Shape;177;p12">
            <a:extLst>
              <a:ext uri="{FF2B5EF4-FFF2-40B4-BE49-F238E27FC236}">
                <a16:creationId xmlns:a16="http://schemas.microsoft.com/office/drawing/2014/main" id="{B57D74C4-A79D-CF31-D07D-E688A13C67C9}"/>
              </a:ext>
            </a:extLst>
          </p:cNvPr>
          <p:cNvSpPr txBox="1">
            <a:spLocks/>
          </p:cNvSpPr>
          <p:nvPr/>
        </p:nvSpPr>
        <p:spPr>
          <a:xfrm>
            <a:off x="6324427"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dirty="0"/>
              <a:t>$0,9 T</a:t>
            </a:r>
          </a:p>
          <a:p>
            <a:pPr marL="0" indent="0" algn="ctr"/>
            <a:endParaRPr lang="pt-BR" sz="1000" b="1" dirty="0"/>
          </a:p>
        </p:txBody>
      </p:sp>
      <p:sp>
        <p:nvSpPr>
          <p:cNvPr id="60" name="Google Shape;177;p12">
            <a:extLst>
              <a:ext uri="{FF2B5EF4-FFF2-40B4-BE49-F238E27FC236}">
                <a16:creationId xmlns:a16="http://schemas.microsoft.com/office/drawing/2014/main" id="{D8FB1B06-DF38-2FC2-FFC5-F39EBEE0158B}"/>
              </a:ext>
            </a:extLst>
          </p:cNvPr>
          <p:cNvSpPr txBox="1">
            <a:spLocks/>
          </p:cNvSpPr>
          <p:nvPr/>
        </p:nvSpPr>
        <p:spPr>
          <a:xfrm>
            <a:off x="3986596"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dirty="0"/>
              <a:t>$1,8 T</a:t>
            </a:r>
          </a:p>
          <a:p>
            <a:pPr marL="0" indent="0" algn="ctr"/>
            <a:endParaRPr lang="pt-BR" sz="1000" b="1" dirty="0"/>
          </a:p>
        </p:txBody>
      </p:sp>
      <p:sp>
        <p:nvSpPr>
          <p:cNvPr id="61" name="Google Shape;177;p12">
            <a:extLst>
              <a:ext uri="{FF2B5EF4-FFF2-40B4-BE49-F238E27FC236}">
                <a16:creationId xmlns:a16="http://schemas.microsoft.com/office/drawing/2014/main" id="{336EE8D4-35E5-7B47-A486-66E492641B3C}"/>
              </a:ext>
            </a:extLst>
          </p:cNvPr>
          <p:cNvSpPr txBox="1">
            <a:spLocks/>
          </p:cNvSpPr>
          <p:nvPr/>
        </p:nvSpPr>
        <p:spPr>
          <a:xfrm>
            <a:off x="4765873"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dirty="0"/>
              <a:t>$1,8 T</a:t>
            </a:r>
          </a:p>
          <a:p>
            <a:pPr marL="0" indent="0" algn="ctr"/>
            <a:endParaRPr lang="pt-BR" sz="1000" b="1" dirty="0"/>
          </a:p>
        </p:txBody>
      </p:sp>
      <p:sp>
        <p:nvSpPr>
          <p:cNvPr id="62" name="Google Shape;177;p12">
            <a:extLst>
              <a:ext uri="{FF2B5EF4-FFF2-40B4-BE49-F238E27FC236}">
                <a16:creationId xmlns:a16="http://schemas.microsoft.com/office/drawing/2014/main" id="{70EA12B2-83F5-047E-04BF-9E8F5B020ABA}"/>
              </a:ext>
            </a:extLst>
          </p:cNvPr>
          <p:cNvSpPr txBox="1">
            <a:spLocks/>
          </p:cNvSpPr>
          <p:nvPr/>
        </p:nvSpPr>
        <p:spPr>
          <a:xfrm>
            <a:off x="5545150"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dirty="0"/>
              <a:t>$1,2 T</a:t>
            </a:r>
          </a:p>
          <a:p>
            <a:pPr marL="0" indent="0" algn="ctr"/>
            <a:endParaRPr lang="pt-BR" sz="1000" b="1" dirty="0"/>
          </a:p>
        </p:txBody>
      </p:sp>
      <p:sp>
        <p:nvSpPr>
          <p:cNvPr id="131" name="Google Shape;177;p12">
            <a:extLst>
              <a:ext uri="{FF2B5EF4-FFF2-40B4-BE49-F238E27FC236}">
                <a16:creationId xmlns:a16="http://schemas.microsoft.com/office/drawing/2014/main" id="{892E756B-0390-CDEB-98B7-B6946AB29FAB}"/>
              </a:ext>
            </a:extLst>
          </p:cNvPr>
          <p:cNvSpPr txBox="1">
            <a:spLocks/>
          </p:cNvSpPr>
          <p:nvPr/>
        </p:nvSpPr>
        <p:spPr>
          <a:xfrm>
            <a:off x="7882985"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a:t>$0,7 </a:t>
            </a:r>
            <a:r>
              <a:rPr lang="pt-BR" sz="1000" b="1" dirty="0"/>
              <a:t>T</a:t>
            </a:r>
          </a:p>
          <a:p>
            <a:pPr marL="0" indent="0" algn="ctr"/>
            <a:endParaRPr lang="pt-BR" sz="1000" b="1" dirty="0"/>
          </a:p>
        </p:txBody>
      </p:sp>
      <p:sp>
        <p:nvSpPr>
          <p:cNvPr id="132" name="Google Shape;177;p12">
            <a:extLst>
              <a:ext uri="{FF2B5EF4-FFF2-40B4-BE49-F238E27FC236}">
                <a16:creationId xmlns:a16="http://schemas.microsoft.com/office/drawing/2014/main" id="{E37A3928-82B1-CAB3-C7A2-BB025C393ABF}"/>
              </a:ext>
            </a:extLst>
          </p:cNvPr>
          <p:cNvSpPr txBox="1">
            <a:spLocks/>
          </p:cNvSpPr>
          <p:nvPr/>
        </p:nvSpPr>
        <p:spPr>
          <a:xfrm>
            <a:off x="7103704" y="4231725"/>
            <a:ext cx="391527" cy="2062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800"/>
              <a:buFont typeface="Arial"/>
              <a:buNone/>
              <a:defRPr sz="700" b="0" i="0" u="none" strike="noStrike" cap="none">
                <a:solidFill>
                  <a:srgbClr val="21212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indent="0" algn="ctr"/>
            <a:r>
              <a:rPr lang="pt-BR" sz="1000" b="1" dirty="0"/>
              <a:t>$0,7 T</a:t>
            </a:r>
          </a:p>
          <a:p>
            <a:pPr marL="0" indent="0" algn="ctr"/>
            <a:endParaRPr lang="pt-BR" sz="1000" b="1" dirty="0"/>
          </a:p>
        </p:txBody>
      </p:sp>
      <p:sp>
        <p:nvSpPr>
          <p:cNvPr id="3" name="Google Shape;116;p4">
            <a:extLst>
              <a:ext uri="{FF2B5EF4-FFF2-40B4-BE49-F238E27FC236}">
                <a16:creationId xmlns:a16="http://schemas.microsoft.com/office/drawing/2014/main" id="{D9846B41-A2CC-6042-C763-C6A5DF4B757D}"/>
              </a:ext>
            </a:extLst>
          </p:cNvPr>
          <p:cNvSpPr txBox="1">
            <a:spLocks/>
          </p:cNvSpPr>
          <p:nvPr/>
        </p:nvSpPr>
        <p:spPr>
          <a:xfrm>
            <a:off x="611188" y="4767263"/>
            <a:ext cx="7524750" cy="3762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800"/>
            </a:pPr>
            <a:r>
              <a:rPr lang="pt-BR" sz="700" dirty="0">
                <a:latin typeface="Lato Light"/>
                <a:ea typeface="Lato Light"/>
                <a:cs typeface="Lato Light"/>
                <a:sym typeface="Lato Light"/>
              </a:rPr>
              <a:t>Fonte: Companiesmarketcap.com. Data de consulta: 16/02/2024. </a:t>
            </a:r>
            <a:endParaRPr lang="pt-BR" sz="700" dirty="0"/>
          </a:p>
        </p:txBody>
      </p:sp>
    </p:spTree>
    <p:extLst>
      <p:ext uri="{BB962C8B-B14F-4D97-AF65-F5344CB8AC3E}">
        <p14:creationId xmlns:p14="http://schemas.microsoft.com/office/powerpoint/2010/main" val="102154781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863</TotalTime>
  <Words>1372</Words>
  <Application>Microsoft Macintosh PowerPoint</Application>
  <PresentationFormat>On-screen Show (16:9)</PresentationFormat>
  <Paragraphs>203</Paragraphs>
  <Slides>17</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Lato</vt:lpstr>
      <vt:lpstr>Fjalla One</vt:lpstr>
      <vt:lpstr>Lato Light</vt:lpstr>
      <vt:lpstr>Lato Black</vt:lpstr>
      <vt:lpstr>Simple Light</vt:lpstr>
      <vt:lpstr>Live Nomad</vt:lpstr>
      <vt:lpstr>PowerPoint Presentation</vt:lpstr>
      <vt:lpstr>PowerPoint Presentation</vt:lpstr>
      <vt:lpstr>DESEMPENHO SEMANAL | DÓLAR</vt:lpstr>
      <vt:lpstr>POLÍTICA MONETÁRIA NOS EUA (CME FEDWATCH)</vt:lpstr>
      <vt:lpstr>EVENTOS ECONÔMICOS IMPORTANTES DA SEMANA</vt:lpstr>
      <vt:lpstr>RENDA VARIÁVEL | BOLSAS GLOBAIS</vt:lpstr>
      <vt:lpstr>RENDA VARIÁVEL | PERFORMANCE SEMANAL</vt:lpstr>
      <vt:lpstr>DESTAQUE DA SEMANA ANTERIOR</vt:lpstr>
      <vt:lpstr>TEMPORADA DE RESULTADOS | AGENDA</vt:lpstr>
      <vt:lpstr>CRIPTO | ETFS DE BITCOIN SPOT</vt:lpstr>
      <vt:lpstr>RENDA FIXA | TESOURO AMERICANO</vt:lpstr>
      <vt:lpstr>RENDA FIXA | RANKING DE FUNDOS NEGOCIADOS (ETFS)</vt:lpstr>
      <vt:lpstr>QUEM SOMOS NÓS?</vt:lpstr>
      <vt:lpstr>CONHEÇA A EQUIPE DE INVESTIMENTOS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Nomad</dc:title>
  <dc:creator>Camila Chiari</dc:creator>
  <cp:lastModifiedBy>Bruno Fernandes</cp:lastModifiedBy>
  <cp:revision>30</cp:revision>
  <dcterms:modified xsi:type="dcterms:W3CDTF">2024-02-19T10:35:24Z</dcterms:modified>
</cp:coreProperties>
</file>